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828" r:id="rId4"/>
  </p:sldMasterIdLst>
  <p:notesMasterIdLst>
    <p:notesMasterId r:id="rId54"/>
  </p:notesMasterIdLst>
  <p:handoutMasterIdLst>
    <p:handoutMasterId r:id="rId55"/>
  </p:handoutMasterIdLst>
  <p:sldIdLst>
    <p:sldId id="256" r:id="rId5"/>
    <p:sldId id="262" r:id="rId6"/>
    <p:sldId id="267" r:id="rId7"/>
    <p:sldId id="263" r:id="rId8"/>
    <p:sldId id="300" r:id="rId9"/>
    <p:sldId id="264" r:id="rId10"/>
    <p:sldId id="301" r:id="rId11"/>
    <p:sldId id="266" r:id="rId12"/>
    <p:sldId id="265" r:id="rId13"/>
    <p:sldId id="302" r:id="rId14"/>
    <p:sldId id="297" r:id="rId15"/>
    <p:sldId id="298" r:id="rId16"/>
    <p:sldId id="305" r:id="rId17"/>
    <p:sldId id="303" r:id="rId18"/>
    <p:sldId id="306" r:id="rId19"/>
    <p:sldId id="307" r:id="rId20"/>
    <p:sldId id="308" r:id="rId21"/>
    <p:sldId id="268" r:id="rId22"/>
    <p:sldId id="269" r:id="rId23"/>
    <p:sldId id="271" r:id="rId24"/>
    <p:sldId id="272" r:id="rId25"/>
    <p:sldId id="274" r:id="rId26"/>
    <p:sldId id="273" r:id="rId27"/>
    <p:sldId id="275" r:id="rId28"/>
    <p:sldId id="276" r:id="rId29"/>
    <p:sldId id="285" r:id="rId30"/>
    <p:sldId id="270" r:id="rId31"/>
    <p:sldId id="281" r:id="rId32"/>
    <p:sldId id="282" r:id="rId33"/>
    <p:sldId id="283" r:id="rId34"/>
    <p:sldId id="284" r:id="rId35"/>
    <p:sldId id="279" r:id="rId36"/>
    <p:sldId id="280" r:id="rId37"/>
    <p:sldId id="277" r:id="rId38"/>
    <p:sldId id="278" r:id="rId39"/>
    <p:sldId id="286" r:id="rId40"/>
    <p:sldId id="257" r:id="rId41"/>
    <p:sldId id="287" r:id="rId42"/>
    <p:sldId id="290" r:id="rId43"/>
    <p:sldId id="289" r:id="rId44"/>
    <p:sldId id="288" r:id="rId45"/>
    <p:sldId id="291" r:id="rId46"/>
    <p:sldId id="292" r:id="rId47"/>
    <p:sldId id="295" r:id="rId48"/>
    <p:sldId id="293" r:id="rId49"/>
    <p:sldId id="294" r:id="rId50"/>
    <p:sldId id="296" r:id="rId51"/>
    <p:sldId id="299" r:id="rId52"/>
    <p:sldId id="260"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84" autoAdjust="0"/>
    <p:restoredTop sz="91160" autoAdjust="0"/>
  </p:normalViewPr>
  <p:slideViewPr>
    <p:cSldViewPr snapToGrid="0">
      <p:cViewPr varScale="1">
        <p:scale>
          <a:sx n="66" d="100"/>
          <a:sy n="66" d="100"/>
        </p:scale>
        <p:origin x="174" y="66"/>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diagrams/_rels/data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633A28-325E-4F3C-9D74-7B235343A885}" type="doc">
      <dgm:prSet loTypeId="urn:microsoft.com/office/officeart/2008/layout/CircleAccentTimeline" loCatId="process" qsTypeId="urn:microsoft.com/office/officeart/2005/8/quickstyle/simple3" qsCatId="simple" csTypeId="urn:microsoft.com/office/officeart/2005/8/colors/accent1_2" csCatId="accent1" phldr="1"/>
      <dgm:spPr/>
      <dgm:t>
        <a:bodyPr/>
        <a:lstStyle/>
        <a:p>
          <a:endParaRPr lang="en-ZA"/>
        </a:p>
      </dgm:t>
    </dgm:pt>
    <dgm:pt modelId="{4194F495-0B49-4686-B89E-B97A23BB18B4}" type="pres">
      <dgm:prSet presAssocID="{EB633A28-325E-4F3C-9D74-7B235343A885}" presName="Name0" presStyleCnt="0">
        <dgm:presLayoutVars>
          <dgm:dir/>
        </dgm:presLayoutVars>
      </dgm:prSet>
      <dgm:spPr/>
    </dgm:pt>
  </dgm:ptLst>
  <dgm:cxnLst>
    <dgm:cxn modelId="{63A57879-F5EB-460B-9BEB-3833FB163CDF}" type="presOf" srcId="{EB633A28-325E-4F3C-9D74-7B235343A885}" destId="{4194F495-0B49-4686-B89E-B97A23BB18B4}" srcOrd="0" destOrd="0" presId="urn:microsoft.com/office/officeart/2008/layout/CircleAccent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1B432F4-5FDB-4518-9272-2F3934AC6AA2}" type="doc">
      <dgm:prSet loTypeId="urn:microsoft.com/office/officeart/2018/2/layout/IconVerticalSolidList" loCatId="icon" qsTypeId="urn:microsoft.com/office/officeart/2005/8/quickstyle/simple4" qsCatId="simple" csTypeId="urn:microsoft.com/office/officeart/2018/5/colors/Iconchunking_neutralbg_colorful1" csCatId="colorful" phldr="1"/>
      <dgm:spPr/>
      <dgm:t>
        <a:bodyPr/>
        <a:lstStyle/>
        <a:p>
          <a:endParaRPr lang="en-US"/>
        </a:p>
      </dgm:t>
    </dgm:pt>
    <dgm:pt modelId="{B633A646-2062-4841-AF18-847B074C6716}">
      <dgm:prSet/>
      <dgm:spPr/>
      <dgm:t>
        <a:bodyPr/>
        <a:lstStyle/>
        <a:p>
          <a:pPr>
            <a:lnSpc>
              <a:spcPct val="100000"/>
            </a:lnSpc>
          </a:pPr>
          <a:r>
            <a:rPr lang="en-US" noProof="0" dirty="0">
              <a:solidFill>
                <a:schemeClr val="bg1"/>
              </a:solidFill>
              <a:effectLst>
                <a:glow rad="152400">
                  <a:schemeClr val="bg1">
                    <a:alpha val="19000"/>
                  </a:schemeClr>
                </a:glow>
              </a:effectLst>
            </a:rPr>
            <a:t>When to Buy</a:t>
          </a:r>
        </a:p>
      </dgm:t>
    </dgm:pt>
    <dgm:pt modelId="{DB4A5689-BD48-4D3D-8017-D1E3C49B0DDB}" type="parTrans" cxnId="{56ADA02B-9055-4F39-B74D-2D556F11DDB6}">
      <dgm:prSet/>
      <dgm:spPr/>
      <dgm:t>
        <a:bodyPr/>
        <a:lstStyle/>
        <a:p>
          <a:endParaRPr lang="en-US" noProof="0">
            <a:solidFill>
              <a:schemeClr val="bg1"/>
            </a:solidFill>
            <a:effectLst>
              <a:glow rad="152400">
                <a:schemeClr val="bg1">
                  <a:alpha val="19000"/>
                </a:schemeClr>
              </a:glow>
            </a:effectLst>
          </a:endParaRPr>
        </a:p>
      </dgm:t>
    </dgm:pt>
    <dgm:pt modelId="{1397C75F-5FD8-4120-9A24-A246D042942B}" type="sibTrans" cxnId="{56ADA02B-9055-4F39-B74D-2D556F11DDB6}">
      <dgm:prSet/>
      <dgm:spPr/>
      <dgm:t>
        <a:bodyPr/>
        <a:lstStyle/>
        <a:p>
          <a:endParaRPr lang="en-US" noProof="0">
            <a:solidFill>
              <a:schemeClr val="bg1"/>
            </a:solidFill>
            <a:effectLst>
              <a:glow rad="152400">
                <a:schemeClr val="bg1">
                  <a:alpha val="19000"/>
                </a:schemeClr>
              </a:glow>
            </a:effectLst>
          </a:endParaRPr>
        </a:p>
      </dgm:t>
    </dgm:pt>
    <dgm:pt modelId="{14BC708E-A0A1-4102-88E4-E75128B4E51E}">
      <dgm:prSet/>
      <dgm:spPr/>
      <dgm:t>
        <a:bodyPr/>
        <a:lstStyle/>
        <a:p>
          <a:pPr>
            <a:lnSpc>
              <a:spcPct val="100000"/>
            </a:lnSpc>
          </a:pPr>
          <a:r>
            <a:rPr lang="en-US" noProof="0" dirty="0">
              <a:solidFill>
                <a:schemeClr val="bg1"/>
              </a:solidFill>
              <a:effectLst>
                <a:glow rad="152400">
                  <a:schemeClr val="bg1">
                    <a:alpha val="19000"/>
                  </a:schemeClr>
                </a:glow>
              </a:effectLst>
            </a:rPr>
            <a:t>When to Sell</a:t>
          </a:r>
        </a:p>
      </dgm:t>
    </dgm:pt>
    <dgm:pt modelId="{CF221EFF-354A-47A9-A498-1F0BBF01ECB8}" type="parTrans" cxnId="{EB9839C5-F324-41C4-8950-5284E09FB71E}">
      <dgm:prSet/>
      <dgm:spPr/>
      <dgm:t>
        <a:bodyPr/>
        <a:lstStyle/>
        <a:p>
          <a:endParaRPr lang="en-US" noProof="0">
            <a:solidFill>
              <a:schemeClr val="bg1"/>
            </a:solidFill>
            <a:effectLst>
              <a:glow rad="152400">
                <a:schemeClr val="bg1">
                  <a:alpha val="19000"/>
                </a:schemeClr>
              </a:glow>
            </a:effectLst>
          </a:endParaRPr>
        </a:p>
      </dgm:t>
    </dgm:pt>
    <dgm:pt modelId="{7519C821-85FB-4CA3-BEB5-E4BFBC529B83}" type="sibTrans" cxnId="{EB9839C5-F324-41C4-8950-5284E09FB71E}">
      <dgm:prSet/>
      <dgm:spPr/>
      <dgm:t>
        <a:bodyPr/>
        <a:lstStyle/>
        <a:p>
          <a:endParaRPr lang="en-US" noProof="0">
            <a:solidFill>
              <a:schemeClr val="bg1"/>
            </a:solidFill>
            <a:effectLst>
              <a:glow rad="152400">
                <a:schemeClr val="bg1">
                  <a:alpha val="19000"/>
                </a:schemeClr>
              </a:glow>
            </a:effectLst>
          </a:endParaRPr>
        </a:p>
      </dgm:t>
    </dgm:pt>
    <dgm:pt modelId="{C6D21269-399B-4BA2-8621-C7B9DA1E1B8F}">
      <dgm:prSet/>
      <dgm:spPr/>
      <dgm:t>
        <a:bodyPr/>
        <a:lstStyle/>
        <a:p>
          <a:pPr>
            <a:lnSpc>
              <a:spcPct val="100000"/>
            </a:lnSpc>
          </a:pPr>
          <a:r>
            <a:rPr lang="en-US" noProof="0" dirty="0">
              <a:solidFill>
                <a:schemeClr val="bg1"/>
              </a:solidFill>
              <a:effectLst>
                <a:glow rad="152400">
                  <a:schemeClr val="bg1">
                    <a:alpha val="19000"/>
                  </a:schemeClr>
                </a:glow>
              </a:effectLst>
            </a:rPr>
            <a:t>When to Hold</a:t>
          </a:r>
        </a:p>
      </dgm:t>
    </dgm:pt>
    <dgm:pt modelId="{AA3929B3-1058-4240-AD5D-9518D4976567}" type="parTrans" cxnId="{E4AD895B-72A4-4A6B-A7F4-C77A53EC51BC}">
      <dgm:prSet/>
      <dgm:spPr/>
      <dgm:t>
        <a:bodyPr/>
        <a:lstStyle/>
        <a:p>
          <a:endParaRPr lang="en-US" noProof="0">
            <a:solidFill>
              <a:schemeClr val="bg1"/>
            </a:solidFill>
            <a:effectLst>
              <a:glow rad="152400">
                <a:schemeClr val="bg1">
                  <a:alpha val="19000"/>
                </a:schemeClr>
              </a:glow>
            </a:effectLst>
          </a:endParaRPr>
        </a:p>
      </dgm:t>
    </dgm:pt>
    <dgm:pt modelId="{C79B0F2C-DDB4-44EB-89F7-717146B88B10}" type="sibTrans" cxnId="{E4AD895B-72A4-4A6B-A7F4-C77A53EC51BC}">
      <dgm:prSet/>
      <dgm:spPr/>
      <dgm:t>
        <a:bodyPr/>
        <a:lstStyle/>
        <a:p>
          <a:endParaRPr lang="en-US" noProof="0">
            <a:solidFill>
              <a:schemeClr val="bg1"/>
            </a:solidFill>
            <a:effectLst>
              <a:glow rad="152400">
                <a:schemeClr val="bg1">
                  <a:alpha val="19000"/>
                </a:schemeClr>
              </a:glow>
            </a:effectLst>
          </a:endParaRPr>
        </a:p>
      </dgm:t>
    </dgm:pt>
    <dgm:pt modelId="{D40A0249-41A7-44A6-A657-361E8C18FD42}" type="pres">
      <dgm:prSet presAssocID="{E1B432F4-5FDB-4518-9272-2F3934AC6AA2}" presName="root" presStyleCnt="0">
        <dgm:presLayoutVars>
          <dgm:dir/>
          <dgm:resizeHandles val="exact"/>
        </dgm:presLayoutVars>
      </dgm:prSet>
      <dgm:spPr/>
    </dgm:pt>
    <dgm:pt modelId="{7D1F47A2-8F6C-4C7F-B3B3-2100C986DE32}" type="pres">
      <dgm:prSet presAssocID="{B633A646-2062-4841-AF18-847B074C6716}" presName="compNode" presStyleCnt="0"/>
      <dgm:spPr/>
    </dgm:pt>
    <dgm:pt modelId="{EC4D957C-BFAC-446D-9573-48333BEC34E6}" type="pres">
      <dgm:prSet presAssocID="{B633A646-2062-4841-AF18-847B074C6716}" presName="bgRect" presStyleLbl="bgShp" presStyleIdx="0" presStyleCnt="3"/>
      <dgm:spPr>
        <a:prstGeom prst="rect">
          <a:avLst/>
        </a:prstGeom>
        <a:solidFill>
          <a:schemeClr val="tx1">
            <a:alpha val="70000"/>
          </a:schemeClr>
        </a:solidFill>
      </dgm:spPr>
    </dgm:pt>
    <dgm:pt modelId="{BE6B2CCF-B717-4C6F-9115-44EF0ECE6018}" type="pres">
      <dgm:prSet presAssocID="{B633A646-2062-4841-AF18-847B074C6716}" presName="iconRect" presStyleLbl="node1" presStyleIdx="0" presStyleCnt="3" custScaleX="75132" custScaleY="75132"/>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hopping cart"/>
        </a:ext>
      </dgm:extLst>
    </dgm:pt>
    <dgm:pt modelId="{95420642-092B-41B9-94FA-E0EC36F9AF7E}" type="pres">
      <dgm:prSet presAssocID="{B633A646-2062-4841-AF18-847B074C6716}" presName="spaceRect" presStyleCnt="0"/>
      <dgm:spPr/>
    </dgm:pt>
    <dgm:pt modelId="{C95AF6F0-F4DA-48FE-85EB-61ADFB42AA13}" type="pres">
      <dgm:prSet presAssocID="{B633A646-2062-4841-AF18-847B074C6716}" presName="parTx" presStyleLbl="revTx" presStyleIdx="0" presStyleCnt="3">
        <dgm:presLayoutVars>
          <dgm:chMax val="0"/>
          <dgm:chPref val="0"/>
        </dgm:presLayoutVars>
      </dgm:prSet>
      <dgm:spPr/>
    </dgm:pt>
    <dgm:pt modelId="{51DD96AA-8DD7-4B07-A561-5C9B41ACFA3C}" type="pres">
      <dgm:prSet presAssocID="{1397C75F-5FD8-4120-9A24-A246D042942B}" presName="sibTrans" presStyleCnt="0"/>
      <dgm:spPr/>
    </dgm:pt>
    <dgm:pt modelId="{38E06421-A6BB-4D10-8565-2812C2C5C6B3}" type="pres">
      <dgm:prSet presAssocID="{14BC708E-A0A1-4102-88E4-E75128B4E51E}" presName="compNode" presStyleCnt="0"/>
      <dgm:spPr/>
    </dgm:pt>
    <dgm:pt modelId="{79919C57-A32A-40F6-B106-B4E0CE644E4C}" type="pres">
      <dgm:prSet presAssocID="{14BC708E-A0A1-4102-88E4-E75128B4E51E}" presName="bgRect" presStyleLbl="bgShp" presStyleIdx="1" presStyleCnt="3"/>
      <dgm:spPr>
        <a:xfrm>
          <a:off x="0" y="1760029"/>
          <a:ext cx="5607050" cy="1407541"/>
        </a:xfrm>
        <a:prstGeom prst="rect">
          <a:avLst/>
        </a:prstGeom>
        <a:solidFill>
          <a:srgbClr val="000000">
            <a:alpha val="70000"/>
          </a:srgbClr>
        </a:solidFill>
        <a:ln>
          <a:noFill/>
        </a:ln>
        <a:effectLst/>
      </dgm:spPr>
    </dgm:pt>
    <dgm:pt modelId="{99FDF55F-B3E9-423D-AD21-A6446C5D7455}" type="pres">
      <dgm:prSet presAssocID="{14BC708E-A0A1-4102-88E4-E75128B4E51E}" presName="iconRect" presStyleLbl="node1" presStyleIdx="1" presStyleCnt="3" custScaleX="75132" custScaleY="7513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E98BD5F1-E6F1-491F-A8EE-6A9AD649521E}" type="pres">
      <dgm:prSet presAssocID="{14BC708E-A0A1-4102-88E4-E75128B4E51E}" presName="spaceRect" presStyleCnt="0"/>
      <dgm:spPr/>
    </dgm:pt>
    <dgm:pt modelId="{80F6AD63-74FB-40E4-9D40-4178AFD87F60}" type="pres">
      <dgm:prSet presAssocID="{14BC708E-A0A1-4102-88E4-E75128B4E51E}" presName="parTx" presStyleLbl="revTx" presStyleIdx="1" presStyleCnt="3">
        <dgm:presLayoutVars>
          <dgm:chMax val="0"/>
          <dgm:chPref val="0"/>
        </dgm:presLayoutVars>
      </dgm:prSet>
      <dgm:spPr/>
    </dgm:pt>
    <dgm:pt modelId="{1375F890-B8F8-4966-ABCD-B672FD4512B7}" type="pres">
      <dgm:prSet presAssocID="{7519C821-85FB-4CA3-BEB5-E4BFBC529B83}" presName="sibTrans" presStyleCnt="0"/>
      <dgm:spPr/>
    </dgm:pt>
    <dgm:pt modelId="{9887B295-B446-4B8E-AEA4-76754DE9DD89}" type="pres">
      <dgm:prSet presAssocID="{C6D21269-399B-4BA2-8621-C7B9DA1E1B8F}" presName="compNode" presStyleCnt="0"/>
      <dgm:spPr/>
    </dgm:pt>
    <dgm:pt modelId="{436A8B1C-2D30-44BB-9150-7099503C8960}" type="pres">
      <dgm:prSet presAssocID="{C6D21269-399B-4BA2-8621-C7B9DA1E1B8F}" presName="bgRect" presStyleLbl="bgShp" presStyleIdx="2" presStyleCnt="3"/>
      <dgm:spPr>
        <a:xfrm>
          <a:off x="0" y="3519456"/>
          <a:ext cx="5607050" cy="1407541"/>
        </a:xfrm>
        <a:prstGeom prst="rect">
          <a:avLst/>
        </a:prstGeom>
        <a:solidFill>
          <a:srgbClr val="000000">
            <a:alpha val="70000"/>
          </a:srgbClr>
        </a:solidFill>
        <a:ln>
          <a:noFill/>
        </a:ln>
        <a:effectLst/>
      </dgm:spPr>
    </dgm:pt>
    <dgm:pt modelId="{1A8B8B62-3037-4506-89D7-28710774070B}" type="pres">
      <dgm:prSet presAssocID="{C6D21269-399B-4BA2-8621-C7B9DA1E1B8F}" presName="iconRect" presStyleLbl="node1" presStyleIdx="2" presStyleCnt="3" custScaleX="68302" custScaleY="68302"/>
      <dgm:spPr>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se"/>
        </a:ext>
      </dgm:extLst>
    </dgm:pt>
    <dgm:pt modelId="{2FFC6342-A780-4396-8FAC-8E7FAE77A6E2}" type="pres">
      <dgm:prSet presAssocID="{C6D21269-399B-4BA2-8621-C7B9DA1E1B8F}" presName="spaceRect" presStyleCnt="0"/>
      <dgm:spPr/>
    </dgm:pt>
    <dgm:pt modelId="{D5847293-6F0A-4807-B203-585610F4F535}" type="pres">
      <dgm:prSet presAssocID="{C6D21269-399B-4BA2-8621-C7B9DA1E1B8F}" presName="parTx" presStyleLbl="revTx" presStyleIdx="2" presStyleCnt="3">
        <dgm:presLayoutVars>
          <dgm:chMax val="0"/>
          <dgm:chPref val="0"/>
        </dgm:presLayoutVars>
      </dgm:prSet>
      <dgm:spPr/>
    </dgm:pt>
  </dgm:ptLst>
  <dgm:cxnLst>
    <dgm:cxn modelId="{944ABB28-0B7D-40F0-8726-3385D62BD567}" type="presOf" srcId="{B633A646-2062-4841-AF18-847B074C6716}" destId="{C95AF6F0-F4DA-48FE-85EB-61ADFB42AA13}" srcOrd="0" destOrd="0" presId="urn:microsoft.com/office/officeart/2018/2/layout/IconVerticalSolidList"/>
    <dgm:cxn modelId="{56ADA02B-9055-4F39-B74D-2D556F11DDB6}" srcId="{E1B432F4-5FDB-4518-9272-2F3934AC6AA2}" destId="{B633A646-2062-4841-AF18-847B074C6716}" srcOrd="0" destOrd="0" parTransId="{DB4A5689-BD48-4D3D-8017-D1E3C49B0DDB}" sibTransId="{1397C75F-5FD8-4120-9A24-A246D042942B}"/>
    <dgm:cxn modelId="{282E4C31-D2E4-4F2E-B7E4-7F072B61355B}" type="presOf" srcId="{E1B432F4-5FDB-4518-9272-2F3934AC6AA2}" destId="{D40A0249-41A7-44A6-A657-361E8C18FD42}" srcOrd="0" destOrd="0" presId="urn:microsoft.com/office/officeart/2018/2/layout/IconVerticalSolidList"/>
    <dgm:cxn modelId="{E4AD895B-72A4-4A6B-A7F4-C77A53EC51BC}" srcId="{E1B432F4-5FDB-4518-9272-2F3934AC6AA2}" destId="{C6D21269-399B-4BA2-8621-C7B9DA1E1B8F}" srcOrd="2" destOrd="0" parTransId="{AA3929B3-1058-4240-AD5D-9518D4976567}" sibTransId="{C79B0F2C-DDB4-44EB-89F7-717146B88B10}"/>
    <dgm:cxn modelId="{EB9839C5-F324-41C4-8950-5284E09FB71E}" srcId="{E1B432F4-5FDB-4518-9272-2F3934AC6AA2}" destId="{14BC708E-A0A1-4102-88E4-E75128B4E51E}" srcOrd="1" destOrd="0" parTransId="{CF221EFF-354A-47A9-A498-1F0BBF01ECB8}" sibTransId="{7519C821-85FB-4CA3-BEB5-E4BFBC529B83}"/>
    <dgm:cxn modelId="{4A4BD2E1-F579-4CB0-A349-6E4A603D3C1F}" type="presOf" srcId="{14BC708E-A0A1-4102-88E4-E75128B4E51E}" destId="{80F6AD63-74FB-40E4-9D40-4178AFD87F60}" srcOrd="0" destOrd="0" presId="urn:microsoft.com/office/officeart/2018/2/layout/IconVerticalSolidList"/>
    <dgm:cxn modelId="{0F0438E4-D0CA-47DC-8484-BFD8CF753812}" type="presOf" srcId="{C6D21269-399B-4BA2-8621-C7B9DA1E1B8F}" destId="{D5847293-6F0A-4807-B203-585610F4F535}" srcOrd="0" destOrd="0" presId="urn:microsoft.com/office/officeart/2018/2/layout/IconVerticalSolidList"/>
    <dgm:cxn modelId="{07CEADA1-F123-4E4C-9E9E-EDC53C6A9D42}" type="presParOf" srcId="{D40A0249-41A7-44A6-A657-361E8C18FD42}" destId="{7D1F47A2-8F6C-4C7F-B3B3-2100C986DE32}" srcOrd="0" destOrd="0" presId="urn:microsoft.com/office/officeart/2018/2/layout/IconVerticalSolidList"/>
    <dgm:cxn modelId="{F2FB5DCA-E48C-4F18-9E21-40A8BA4E97C5}" type="presParOf" srcId="{7D1F47A2-8F6C-4C7F-B3B3-2100C986DE32}" destId="{EC4D957C-BFAC-446D-9573-48333BEC34E6}" srcOrd="0" destOrd="0" presId="urn:microsoft.com/office/officeart/2018/2/layout/IconVerticalSolidList"/>
    <dgm:cxn modelId="{A830D3AF-7E56-4163-A545-B5B0E5253A32}" type="presParOf" srcId="{7D1F47A2-8F6C-4C7F-B3B3-2100C986DE32}" destId="{BE6B2CCF-B717-4C6F-9115-44EF0ECE6018}" srcOrd="1" destOrd="0" presId="urn:microsoft.com/office/officeart/2018/2/layout/IconVerticalSolidList"/>
    <dgm:cxn modelId="{C133A968-EF32-4D7B-99AB-467DBC63AA65}" type="presParOf" srcId="{7D1F47A2-8F6C-4C7F-B3B3-2100C986DE32}" destId="{95420642-092B-41B9-94FA-E0EC36F9AF7E}" srcOrd="2" destOrd="0" presId="urn:microsoft.com/office/officeart/2018/2/layout/IconVerticalSolidList"/>
    <dgm:cxn modelId="{D41F3259-A36F-405E-9981-26F5153F9ECE}" type="presParOf" srcId="{7D1F47A2-8F6C-4C7F-B3B3-2100C986DE32}" destId="{C95AF6F0-F4DA-48FE-85EB-61ADFB42AA13}" srcOrd="3" destOrd="0" presId="urn:microsoft.com/office/officeart/2018/2/layout/IconVerticalSolidList"/>
    <dgm:cxn modelId="{23EAD705-80C2-4A13-8B46-0FDB076A4FC2}" type="presParOf" srcId="{D40A0249-41A7-44A6-A657-361E8C18FD42}" destId="{51DD96AA-8DD7-4B07-A561-5C9B41ACFA3C}" srcOrd="1" destOrd="0" presId="urn:microsoft.com/office/officeart/2018/2/layout/IconVerticalSolidList"/>
    <dgm:cxn modelId="{37270FB1-E3CB-4E7A-934D-8AD3CE1A6A9C}" type="presParOf" srcId="{D40A0249-41A7-44A6-A657-361E8C18FD42}" destId="{38E06421-A6BB-4D10-8565-2812C2C5C6B3}" srcOrd="2" destOrd="0" presId="urn:microsoft.com/office/officeart/2018/2/layout/IconVerticalSolidList"/>
    <dgm:cxn modelId="{A2720370-712D-409A-A691-A76A6B58E669}" type="presParOf" srcId="{38E06421-A6BB-4D10-8565-2812C2C5C6B3}" destId="{79919C57-A32A-40F6-B106-B4E0CE644E4C}" srcOrd="0" destOrd="0" presId="urn:microsoft.com/office/officeart/2018/2/layout/IconVerticalSolidList"/>
    <dgm:cxn modelId="{7F0D094D-67F9-4096-8C3F-6FB86443B146}" type="presParOf" srcId="{38E06421-A6BB-4D10-8565-2812C2C5C6B3}" destId="{99FDF55F-B3E9-423D-AD21-A6446C5D7455}" srcOrd="1" destOrd="0" presId="urn:microsoft.com/office/officeart/2018/2/layout/IconVerticalSolidList"/>
    <dgm:cxn modelId="{A46EF107-6809-4A78-A437-DA4FD0910124}" type="presParOf" srcId="{38E06421-A6BB-4D10-8565-2812C2C5C6B3}" destId="{E98BD5F1-E6F1-491F-A8EE-6A9AD649521E}" srcOrd="2" destOrd="0" presId="urn:microsoft.com/office/officeart/2018/2/layout/IconVerticalSolidList"/>
    <dgm:cxn modelId="{A2F04EF7-8EDA-4B91-A3BA-95A8C47F2083}" type="presParOf" srcId="{38E06421-A6BB-4D10-8565-2812C2C5C6B3}" destId="{80F6AD63-74FB-40E4-9D40-4178AFD87F60}" srcOrd="3" destOrd="0" presId="urn:microsoft.com/office/officeart/2018/2/layout/IconVerticalSolidList"/>
    <dgm:cxn modelId="{600447EF-7DA9-4818-8D45-C741C5E6B34A}" type="presParOf" srcId="{D40A0249-41A7-44A6-A657-361E8C18FD42}" destId="{1375F890-B8F8-4966-ABCD-B672FD4512B7}" srcOrd="3" destOrd="0" presId="urn:microsoft.com/office/officeart/2018/2/layout/IconVerticalSolidList"/>
    <dgm:cxn modelId="{678E6197-2DF8-487D-80B8-DC5109CCDD3F}" type="presParOf" srcId="{D40A0249-41A7-44A6-A657-361E8C18FD42}" destId="{9887B295-B446-4B8E-AEA4-76754DE9DD89}" srcOrd="4" destOrd="0" presId="urn:microsoft.com/office/officeart/2018/2/layout/IconVerticalSolidList"/>
    <dgm:cxn modelId="{27C0A3EB-AFC3-4068-98D6-97C2AE9FB8D1}" type="presParOf" srcId="{9887B295-B446-4B8E-AEA4-76754DE9DD89}" destId="{436A8B1C-2D30-44BB-9150-7099503C8960}" srcOrd="0" destOrd="0" presId="urn:microsoft.com/office/officeart/2018/2/layout/IconVerticalSolidList"/>
    <dgm:cxn modelId="{3914B107-20DC-4ED8-B86C-19F61BC45DBB}" type="presParOf" srcId="{9887B295-B446-4B8E-AEA4-76754DE9DD89}" destId="{1A8B8B62-3037-4506-89D7-28710774070B}" srcOrd="1" destOrd="0" presId="urn:microsoft.com/office/officeart/2018/2/layout/IconVerticalSolidList"/>
    <dgm:cxn modelId="{8C250632-60D4-4813-9B7E-F468D972396C}" type="presParOf" srcId="{9887B295-B446-4B8E-AEA4-76754DE9DD89}" destId="{2FFC6342-A780-4396-8FAC-8E7FAE77A6E2}" srcOrd="2" destOrd="0" presId="urn:microsoft.com/office/officeart/2018/2/layout/IconVerticalSolidList"/>
    <dgm:cxn modelId="{84E4FB42-7EF6-4E5B-9E43-2F003B8E5D13}" type="presParOf" srcId="{9887B295-B446-4B8E-AEA4-76754DE9DD89}" destId="{D5847293-6F0A-4807-B203-585610F4F535}"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4D957C-BFAC-446D-9573-48333BEC34E6}">
      <dsp:nvSpPr>
        <dsp:cNvPr id="0" name=""/>
        <dsp:cNvSpPr/>
      </dsp:nvSpPr>
      <dsp:spPr>
        <a:xfrm>
          <a:off x="0" y="601"/>
          <a:ext cx="5607050" cy="1407541"/>
        </a:xfrm>
        <a:prstGeom prst="rect">
          <a:avLst/>
        </a:prstGeom>
        <a:solidFill>
          <a:schemeClr val="tx1">
            <a:alpha val="70000"/>
          </a:schemeClr>
        </a:solidFill>
        <a:ln>
          <a:noFill/>
        </a:ln>
        <a:effectLst/>
      </dsp:spPr>
      <dsp:style>
        <a:lnRef idx="0">
          <a:scrgbClr r="0" g="0" b="0"/>
        </a:lnRef>
        <a:fillRef idx="1">
          <a:scrgbClr r="0" g="0" b="0"/>
        </a:fillRef>
        <a:effectRef idx="2">
          <a:scrgbClr r="0" g="0" b="0"/>
        </a:effectRef>
        <a:fontRef idx="minor"/>
      </dsp:style>
    </dsp:sp>
    <dsp:sp modelId="{BE6B2CCF-B717-4C6F-9115-44EF0ECE6018}">
      <dsp:nvSpPr>
        <dsp:cNvPr id="0" name=""/>
        <dsp:cNvSpPr/>
      </dsp:nvSpPr>
      <dsp:spPr>
        <a:xfrm>
          <a:off x="522039" y="413556"/>
          <a:ext cx="581632" cy="581632"/>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95AF6F0-F4DA-48FE-85EB-61ADFB42AA13}">
      <dsp:nvSpPr>
        <dsp:cNvPr id="0" name=""/>
        <dsp:cNvSpPr/>
      </dsp:nvSpPr>
      <dsp:spPr>
        <a:xfrm>
          <a:off x="1625711" y="601"/>
          <a:ext cx="3981338" cy="1407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965" tIns="148965" rIns="148965" bIns="148965" numCol="1" spcCol="1270" anchor="ctr" anchorCtr="0">
          <a:noAutofit/>
        </a:bodyPr>
        <a:lstStyle/>
        <a:p>
          <a:pPr marL="0" lvl="0" indent="0" algn="l" defTabSz="1111250">
            <a:lnSpc>
              <a:spcPct val="100000"/>
            </a:lnSpc>
            <a:spcBef>
              <a:spcPct val="0"/>
            </a:spcBef>
            <a:spcAft>
              <a:spcPct val="35000"/>
            </a:spcAft>
            <a:buNone/>
          </a:pPr>
          <a:r>
            <a:rPr lang="en-US" sz="2500" kern="1200" noProof="0" dirty="0">
              <a:solidFill>
                <a:schemeClr val="bg1"/>
              </a:solidFill>
              <a:effectLst>
                <a:glow rad="152400">
                  <a:schemeClr val="bg1">
                    <a:alpha val="19000"/>
                  </a:schemeClr>
                </a:glow>
              </a:effectLst>
            </a:rPr>
            <a:t>When to Buy</a:t>
          </a:r>
        </a:p>
      </dsp:txBody>
      <dsp:txXfrm>
        <a:off x="1625711" y="601"/>
        <a:ext cx="3981338" cy="1407541"/>
      </dsp:txXfrm>
    </dsp:sp>
    <dsp:sp modelId="{79919C57-A32A-40F6-B106-B4E0CE644E4C}">
      <dsp:nvSpPr>
        <dsp:cNvPr id="0" name=""/>
        <dsp:cNvSpPr/>
      </dsp:nvSpPr>
      <dsp:spPr>
        <a:xfrm>
          <a:off x="0" y="1760029"/>
          <a:ext cx="5607050" cy="1407541"/>
        </a:xfrm>
        <a:prstGeom prst="rect">
          <a:avLst/>
        </a:prstGeom>
        <a:solidFill>
          <a:srgbClr val="000000">
            <a:alpha val="70000"/>
          </a:srgbClr>
        </a:solidFill>
        <a:ln>
          <a:noFill/>
        </a:ln>
        <a:effectLst/>
      </dsp:spPr>
      <dsp:style>
        <a:lnRef idx="0">
          <a:scrgbClr r="0" g="0" b="0"/>
        </a:lnRef>
        <a:fillRef idx="1">
          <a:scrgbClr r="0" g="0" b="0"/>
        </a:fillRef>
        <a:effectRef idx="2">
          <a:scrgbClr r="0" g="0" b="0"/>
        </a:effectRef>
        <a:fontRef idx="minor"/>
      </dsp:style>
    </dsp:sp>
    <dsp:sp modelId="{99FDF55F-B3E9-423D-AD21-A6446C5D7455}">
      <dsp:nvSpPr>
        <dsp:cNvPr id="0" name=""/>
        <dsp:cNvSpPr/>
      </dsp:nvSpPr>
      <dsp:spPr>
        <a:xfrm>
          <a:off x="522039" y="2172983"/>
          <a:ext cx="581632" cy="5816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0F6AD63-74FB-40E4-9D40-4178AFD87F60}">
      <dsp:nvSpPr>
        <dsp:cNvPr id="0" name=""/>
        <dsp:cNvSpPr/>
      </dsp:nvSpPr>
      <dsp:spPr>
        <a:xfrm>
          <a:off x="1625711" y="1760029"/>
          <a:ext cx="3981338" cy="1407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965" tIns="148965" rIns="148965" bIns="148965" numCol="1" spcCol="1270" anchor="ctr" anchorCtr="0">
          <a:noAutofit/>
        </a:bodyPr>
        <a:lstStyle/>
        <a:p>
          <a:pPr marL="0" lvl="0" indent="0" algn="l" defTabSz="1111250">
            <a:lnSpc>
              <a:spcPct val="100000"/>
            </a:lnSpc>
            <a:spcBef>
              <a:spcPct val="0"/>
            </a:spcBef>
            <a:spcAft>
              <a:spcPct val="35000"/>
            </a:spcAft>
            <a:buNone/>
          </a:pPr>
          <a:r>
            <a:rPr lang="en-US" sz="2500" kern="1200" noProof="0" dirty="0">
              <a:solidFill>
                <a:schemeClr val="bg1"/>
              </a:solidFill>
              <a:effectLst>
                <a:glow rad="152400">
                  <a:schemeClr val="bg1">
                    <a:alpha val="19000"/>
                  </a:schemeClr>
                </a:glow>
              </a:effectLst>
            </a:rPr>
            <a:t>When to Sell</a:t>
          </a:r>
        </a:p>
      </dsp:txBody>
      <dsp:txXfrm>
        <a:off x="1625711" y="1760029"/>
        <a:ext cx="3981338" cy="1407541"/>
      </dsp:txXfrm>
    </dsp:sp>
    <dsp:sp modelId="{436A8B1C-2D30-44BB-9150-7099503C8960}">
      <dsp:nvSpPr>
        <dsp:cNvPr id="0" name=""/>
        <dsp:cNvSpPr/>
      </dsp:nvSpPr>
      <dsp:spPr>
        <a:xfrm>
          <a:off x="0" y="3519456"/>
          <a:ext cx="5607050" cy="1407541"/>
        </a:xfrm>
        <a:prstGeom prst="rect">
          <a:avLst/>
        </a:prstGeom>
        <a:solidFill>
          <a:srgbClr val="000000">
            <a:alpha val="70000"/>
          </a:srgbClr>
        </a:solidFill>
        <a:ln>
          <a:noFill/>
        </a:ln>
        <a:effectLst/>
      </dsp:spPr>
      <dsp:style>
        <a:lnRef idx="0">
          <a:scrgbClr r="0" g="0" b="0"/>
        </a:lnRef>
        <a:fillRef idx="1">
          <a:scrgbClr r="0" g="0" b="0"/>
        </a:fillRef>
        <a:effectRef idx="2">
          <a:scrgbClr r="0" g="0" b="0"/>
        </a:effectRef>
        <a:fontRef idx="minor"/>
      </dsp:style>
    </dsp:sp>
    <dsp:sp modelId="{1A8B8B62-3037-4506-89D7-28710774070B}">
      <dsp:nvSpPr>
        <dsp:cNvPr id="0" name=""/>
        <dsp:cNvSpPr/>
      </dsp:nvSpPr>
      <dsp:spPr>
        <a:xfrm>
          <a:off x="548476" y="3958848"/>
          <a:ext cx="528758" cy="528758"/>
        </a:xfrm>
        <a:prstGeom prst="rect">
          <a:avLst/>
        </a:prstGeom>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5847293-6F0A-4807-B203-585610F4F535}">
      <dsp:nvSpPr>
        <dsp:cNvPr id="0" name=""/>
        <dsp:cNvSpPr/>
      </dsp:nvSpPr>
      <dsp:spPr>
        <a:xfrm>
          <a:off x="1625711" y="3519456"/>
          <a:ext cx="3981338" cy="1407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965" tIns="148965" rIns="148965" bIns="148965" numCol="1" spcCol="1270" anchor="ctr" anchorCtr="0">
          <a:noAutofit/>
        </a:bodyPr>
        <a:lstStyle/>
        <a:p>
          <a:pPr marL="0" lvl="0" indent="0" algn="l" defTabSz="1111250">
            <a:lnSpc>
              <a:spcPct val="100000"/>
            </a:lnSpc>
            <a:spcBef>
              <a:spcPct val="0"/>
            </a:spcBef>
            <a:spcAft>
              <a:spcPct val="35000"/>
            </a:spcAft>
            <a:buNone/>
          </a:pPr>
          <a:r>
            <a:rPr lang="en-US" sz="2500" kern="1200" noProof="0" dirty="0">
              <a:solidFill>
                <a:schemeClr val="bg1"/>
              </a:solidFill>
              <a:effectLst>
                <a:glow rad="152400">
                  <a:schemeClr val="bg1">
                    <a:alpha val="19000"/>
                  </a:schemeClr>
                </a:glow>
              </a:effectLst>
            </a:rPr>
            <a:t>When to Hold</a:t>
          </a:r>
        </a:p>
      </dsp:txBody>
      <dsp:txXfrm>
        <a:off x="1625711" y="3519456"/>
        <a:ext cx="3981338" cy="1407541"/>
      </dsp:txXfrm>
    </dsp:sp>
  </dsp:spTree>
</dsp:drawing>
</file>

<file path=ppt/diagrams/layout1.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3A62EC2-9403-4E3F-B9EE-AC16CAC60FB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E89550C-613B-478E-B802-C73E6285242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369C108-6DA3-45F2-AE7E-50E80854775B}" type="datetimeFigureOut">
              <a:rPr lang="en-US" smtClean="0"/>
              <a:t>7/11/2019</a:t>
            </a:fld>
            <a:endParaRPr lang="en-US" dirty="0"/>
          </a:p>
        </p:txBody>
      </p:sp>
      <p:sp>
        <p:nvSpPr>
          <p:cNvPr id="4" name="Footer Placeholder 3">
            <a:extLst>
              <a:ext uri="{FF2B5EF4-FFF2-40B4-BE49-F238E27FC236}">
                <a16:creationId xmlns:a16="http://schemas.microsoft.com/office/drawing/2014/main" id="{D4013C7E-277B-477F-B8EF-FBEECB8A1F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6496058-9ECC-48B6-8A85-7E3A3E39E82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6ED09B-8056-4B81-BB5B-ECA7E0231E72}" type="slidenum">
              <a:rPr lang="en-US" smtClean="0"/>
              <a:t>‹#›</a:t>
            </a:fld>
            <a:endParaRPr lang="en-US" dirty="0"/>
          </a:p>
        </p:txBody>
      </p:sp>
    </p:spTree>
    <p:extLst>
      <p:ext uri="{BB962C8B-B14F-4D97-AF65-F5344CB8AC3E}">
        <p14:creationId xmlns:p14="http://schemas.microsoft.com/office/powerpoint/2010/main" val="2475300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6A73B2-5605-4CC4-ADC6-622651651079}" type="datetimeFigureOut">
              <a:rPr lang="en-US" smtClean="0"/>
              <a:t>7/11/2019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ED664B-377C-4B68-AF4E-EBDA643118DF}" type="slidenum">
              <a:rPr lang="en-US" smtClean="0"/>
              <a:t>‹#›</a:t>
            </a:fld>
            <a:endParaRPr lang="en-US" dirty="0"/>
          </a:p>
        </p:txBody>
      </p:sp>
    </p:spTree>
    <p:extLst>
      <p:ext uri="{BB962C8B-B14F-4D97-AF65-F5344CB8AC3E}">
        <p14:creationId xmlns:p14="http://schemas.microsoft.com/office/powerpoint/2010/main" val="3672452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a:t>
            </a:fld>
            <a:endParaRPr lang="en-US" dirty="0"/>
          </a:p>
        </p:txBody>
      </p:sp>
    </p:spTree>
    <p:extLst>
      <p:ext uri="{BB962C8B-B14F-4D97-AF65-F5344CB8AC3E}">
        <p14:creationId xmlns:p14="http://schemas.microsoft.com/office/powerpoint/2010/main" val="1636299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37</a:t>
            </a:fld>
            <a:endParaRPr lang="en-US" dirty="0"/>
          </a:p>
        </p:txBody>
      </p:sp>
    </p:spTree>
    <p:extLst>
      <p:ext uri="{BB962C8B-B14F-4D97-AF65-F5344CB8AC3E}">
        <p14:creationId xmlns:p14="http://schemas.microsoft.com/office/powerpoint/2010/main" val="2647748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44</a:t>
            </a:fld>
            <a:endParaRPr lang="en-US" dirty="0"/>
          </a:p>
        </p:txBody>
      </p:sp>
    </p:spTree>
    <p:extLst>
      <p:ext uri="{BB962C8B-B14F-4D97-AF65-F5344CB8AC3E}">
        <p14:creationId xmlns:p14="http://schemas.microsoft.com/office/powerpoint/2010/main" val="2441646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49</a:t>
            </a:fld>
            <a:endParaRPr lang="en-US" dirty="0"/>
          </a:p>
        </p:txBody>
      </p:sp>
    </p:spTree>
    <p:extLst>
      <p:ext uri="{BB962C8B-B14F-4D97-AF65-F5344CB8AC3E}">
        <p14:creationId xmlns:p14="http://schemas.microsoft.com/office/powerpoint/2010/main" val="3050018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2</a:t>
            </a:fld>
            <a:endParaRPr lang="en-US" dirty="0"/>
          </a:p>
        </p:txBody>
      </p:sp>
    </p:spTree>
    <p:extLst>
      <p:ext uri="{BB962C8B-B14F-4D97-AF65-F5344CB8AC3E}">
        <p14:creationId xmlns:p14="http://schemas.microsoft.com/office/powerpoint/2010/main" val="3302731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4</a:t>
            </a:fld>
            <a:endParaRPr lang="en-US" dirty="0"/>
          </a:p>
        </p:txBody>
      </p:sp>
    </p:spTree>
    <p:extLst>
      <p:ext uri="{BB962C8B-B14F-4D97-AF65-F5344CB8AC3E}">
        <p14:creationId xmlns:p14="http://schemas.microsoft.com/office/powerpoint/2010/main" val="3133743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8</a:t>
            </a:fld>
            <a:endParaRPr lang="en-US" dirty="0"/>
          </a:p>
        </p:txBody>
      </p:sp>
    </p:spTree>
    <p:extLst>
      <p:ext uri="{BB962C8B-B14F-4D97-AF65-F5344CB8AC3E}">
        <p14:creationId xmlns:p14="http://schemas.microsoft.com/office/powerpoint/2010/main" val="9832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9</a:t>
            </a:fld>
            <a:endParaRPr lang="en-US" dirty="0"/>
          </a:p>
        </p:txBody>
      </p:sp>
    </p:spTree>
    <p:extLst>
      <p:ext uri="{BB962C8B-B14F-4D97-AF65-F5344CB8AC3E}">
        <p14:creationId xmlns:p14="http://schemas.microsoft.com/office/powerpoint/2010/main" val="4118236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13</a:t>
            </a:fld>
            <a:endParaRPr lang="en-US" dirty="0"/>
          </a:p>
        </p:txBody>
      </p:sp>
    </p:spTree>
    <p:extLst>
      <p:ext uri="{BB962C8B-B14F-4D97-AF65-F5344CB8AC3E}">
        <p14:creationId xmlns:p14="http://schemas.microsoft.com/office/powerpoint/2010/main" val="3984694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18</a:t>
            </a:fld>
            <a:endParaRPr lang="en-US" dirty="0"/>
          </a:p>
        </p:txBody>
      </p:sp>
    </p:spTree>
    <p:extLst>
      <p:ext uri="{BB962C8B-B14F-4D97-AF65-F5344CB8AC3E}">
        <p14:creationId xmlns:p14="http://schemas.microsoft.com/office/powerpoint/2010/main" val="1202559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22</a:t>
            </a:fld>
            <a:endParaRPr lang="en-US" dirty="0"/>
          </a:p>
        </p:txBody>
      </p:sp>
    </p:spTree>
    <p:extLst>
      <p:ext uri="{BB962C8B-B14F-4D97-AF65-F5344CB8AC3E}">
        <p14:creationId xmlns:p14="http://schemas.microsoft.com/office/powerpoint/2010/main" val="2550289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27</a:t>
            </a:fld>
            <a:endParaRPr lang="en-US" dirty="0"/>
          </a:p>
        </p:txBody>
      </p:sp>
    </p:spTree>
    <p:extLst>
      <p:ext uri="{BB962C8B-B14F-4D97-AF65-F5344CB8AC3E}">
        <p14:creationId xmlns:p14="http://schemas.microsoft.com/office/powerpoint/2010/main" val="3161225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9AB3A824-1A51-4B26-AD58-A6D8E14F6C04}" type="datetimeFigureOut">
              <a:rPr lang="en-US" smtClean="0"/>
              <a:t>7/11/2019</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27077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smtClean="0"/>
              <a:t>7/11/2019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3842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smtClean="0"/>
              <a:t>7/11/2019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22238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D162C4-EDD9-4389-A98B-B87ECEA2A816}" type="datetimeFigureOut">
              <a:rPr lang="en-US" smtClean="0"/>
              <a:t>7/11/2019</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8227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3E5059C3-6A89-4494-99FF-5A4D6FFD50EB}" type="datetimeFigureOut">
              <a:rPr lang="en-US" smtClean="0"/>
              <a:t>7/11/2019</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28561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CA954B2F-12DE-47F5-8894-472B206D2E1E}" type="datetimeFigureOut">
              <a:rPr lang="en-US" smtClean="0"/>
              <a:t>7/11/2019</a:t>
            </a:fld>
            <a:endParaRPr lang="en-US" dirty="0"/>
          </a:p>
        </p:txBody>
      </p:sp>
      <p:sp>
        <p:nvSpPr>
          <p:cNvPr id="9" name="Footer Placeholder 8"/>
          <p:cNvSpPr>
            <a:spLocks noGrp="1"/>
          </p:cNvSpPr>
          <p:nvPr>
            <p:ph type="ftr" sz="quarter" idx="11"/>
          </p:nvPr>
        </p:nvSpPr>
        <p:spPr/>
        <p:txBody>
          <a:bodyPr/>
          <a:lstStyle/>
          <a:p>
            <a:r>
              <a:rPr lang="en-US" dirty="0"/>
              <a:t>
              </a:t>
            </a:r>
          </a:p>
        </p:txBody>
      </p:sp>
      <p:sp>
        <p:nvSpPr>
          <p:cNvPr id="10" name="Slide Number Placeholder 9"/>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66587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3CBC1C18-307B-4F68-A007-B5B542270E8D}" type="datetimeFigureOut">
              <a:rPr lang="en-US" smtClean="0"/>
              <a:t>7/11/2019</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58899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7/11/2019</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0077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smtClean="0"/>
              <a:t>7/11/2019</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59989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37D525BB-DA17-4BA0-B3C8-3AC3ABC827E6}" type="datetimeFigureOut">
              <a:rPr lang="en-US" smtClean="0"/>
              <a:t>7/11/2019</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r>
              <a:rPr lang="en-US" dirty="0"/>
              <a:t>
              </a:t>
            </a:r>
          </a:p>
        </p:txBody>
      </p:sp>
      <p:sp>
        <p:nvSpPr>
          <p:cNvPr id="11" name="Slide Number Placeholder 10"/>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05352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B16C4C9A-3960-41CF-A4E9-2A8FB932454B}" type="datetimeFigureOut">
              <a:rPr lang="en-US" smtClean="0"/>
              <a:t>7/11/2019</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r>
              <a:rPr lang="en-US" dirty="0"/>
              <a:t>
              </a:t>
            </a:r>
          </a:p>
        </p:txBody>
      </p:sp>
      <p:sp>
        <p:nvSpPr>
          <p:cNvPr id="10" name="Slide Number Placeholder 9"/>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47789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3CBC1C18-307B-4F68-A007-B5B542270E8D}" type="datetimeFigureOut">
              <a:rPr lang="en-US" smtClean="0"/>
              <a:t>7/11/2019</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r>
              <a:rPr lang="en-US" dirty="0"/>
              <a:t>
              </a:t>
            </a:r>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65901181"/>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4.jp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9.jpeg"/><Relationship Id="rId7" Type="http://schemas.openxmlformats.org/officeDocument/2006/relationships/diagramColors" Target="../diagrams/colors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4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81.jpeg"/><Relationship Id="rId5" Type="http://schemas.openxmlformats.org/officeDocument/2006/relationships/image" Target="../media/image80.jpg"/><Relationship Id="rId4" Type="http://schemas.openxmlformats.org/officeDocument/2006/relationships/image" Target="../media/image79.jpg"/></Relationships>
</file>

<file path=ppt/slides/_rels/slide4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hyperlink" Target="https://www.investopedia.com/terms/s/standarddeviation.asp" TargetMode="External"/><Relationship Id="rId3" Type="http://schemas.openxmlformats.org/officeDocument/2006/relationships/hyperlink" Target="https://www.youtube.com/watch?v=C3KRwfj9F8Q&amp;t=3s" TargetMode="External"/><Relationship Id="rId7" Type="http://schemas.openxmlformats.org/officeDocument/2006/relationships/hyperlink" Target="https://www.fidelity.com/learning-center/trading-investing/technical-analysis/technical-indicator-guide/RSI" TargetMode="External"/><Relationship Id="rId2" Type="http://schemas.openxmlformats.org/officeDocument/2006/relationships/hyperlink" Target="https://www.youtube.com/watch?v=5shuZuIMR6k" TargetMode="External"/><Relationship Id="rId1" Type="http://schemas.openxmlformats.org/officeDocument/2006/relationships/slideLayout" Target="../slideLayouts/slideLayout7.xml"/><Relationship Id="rId6" Type="http://schemas.openxmlformats.org/officeDocument/2006/relationships/hyperlink" Target="https://www.tableau.com/learn/tutorials/on-demand/candlestick-charts-and-bollinger-bands?product=tableau_desktop&amp;version=7_0&amp;topic=advanced" TargetMode="External"/><Relationship Id="rId5" Type="http://schemas.openxmlformats.org/officeDocument/2006/relationships/hyperlink" Target="https://community.tableau.com/blogs/singh.rahul/2017/05/03/candlestick-charts-in-tableau" TargetMode="External"/><Relationship Id="rId4" Type="http://schemas.openxmlformats.org/officeDocument/2006/relationships/hyperlink" Target="https://www.youtube.com/watch?v=KxlUFKPCxeg&amp;t=21s"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981E6A2-4656-4CFE-9BF4-39D81EE2CA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050E78D6-F072-48E7-8270-20EFBDD26F36}"/>
              </a:ext>
            </a:extLst>
          </p:cNvPr>
          <p:cNvSpPr>
            <a:spLocks noGrp="1"/>
          </p:cNvSpPr>
          <p:nvPr>
            <p:ph type="ctrTitle"/>
          </p:nvPr>
        </p:nvSpPr>
        <p:spPr>
          <a:xfrm>
            <a:off x="804672" y="2594153"/>
            <a:ext cx="4486656" cy="1231106"/>
          </a:xfrm>
          <a:noFill/>
          <a:ln>
            <a:solidFill>
              <a:schemeClr val="tx1"/>
            </a:solidFill>
          </a:ln>
          <a:effectLst>
            <a:glow rad="152400">
              <a:schemeClr val="tx1">
                <a:alpha val="13000"/>
              </a:schemeClr>
            </a:glow>
          </a:effectLst>
        </p:spPr>
        <p:txBody>
          <a:bodyPr>
            <a:normAutofit/>
          </a:bodyPr>
          <a:lstStyle/>
          <a:p>
            <a:r>
              <a:rPr lang="en-US" sz="3000" dirty="0">
                <a:solidFill>
                  <a:schemeClr val="tx1"/>
                </a:solidFill>
              </a:rPr>
              <a:t>Stock Market Data Analysis</a:t>
            </a:r>
          </a:p>
        </p:txBody>
      </p:sp>
      <p:sp>
        <p:nvSpPr>
          <p:cNvPr id="3" name="Subtitle 2">
            <a:extLst>
              <a:ext uri="{FF2B5EF4-FFF2-40B4-BE49-F238E27FC236}">
                <a16:creationId xmlns:a16="http://schemas.microsoft.com/office/drawing/2014/main" id="{3FC7BD98-5486-489C-BAA0-A69CEFF691B3}"/>
              </a:ext>
            </a:extLst>
          </p:cNvPr>
          <p:cNvSpPr>
            <a:spLocks noGrp="1"/>
          </p:cNvSpPr>
          <p:nvPr>
            <p:ph type="subTitle" idx="1"/>
          </p:nvPr>
        </p:nvSpPr>
        <p:spPr>
          <a:xfrm>
            <a:off x="804672" y="3981815"/>
            <a:ext cx="4486656" cy="702702"/>
          </a:xfrm>
        </p:spPr>
        <p:txBody>
          <a:bodyPr>
            <a:normAutofit/>
          </a:bodyPr>
          <a:lstStyle/>
          <a:p>
            <a:r>
              <a:rPr lang="en-US" sz="1800" dirty="0">
                <a:solidFill>
                  <a:schemeClr val="tx1"/>
                </a:solidFill>
              </a:rPr>
              <a:t>How to Trade:</a:t>
            </a:r>
            <a:br>
              <a:rPr lang="en-US" sz="1800" dirty="0">
                <a:solidFill>
                  <a:schemeClr val="tx1"/>
                </a:solidFill>
              </a:rPr>
            </a:br>
            <a:r>
              <a:rPr lang="en-US" sz="1800" dirty="0">
                <a:solidFill>
                  <a:schemeClr val="tx1"/>
                </a:solidFill>
              </a:rPr>
              <a:t>The definitive guide to trading</a:t>
            </a:r>
          </a:p>
        </p:txBody>
      </p:sp>
      <p:pic>
        <p:nvPicPr>
          <p:cNvPr id="5" name="Picture 4" descr="Finance trade numbers">
            <a:extLst>
              <a:ext uri="{FF2B5EF4-FFF2-40B4-BE49-F238E27FC236}">
                <a16:creationId xmlns:a16="http://schemas.microsoft.com/office/drawing/2014/main" id="{112B9624-F8A1-4831-AE43-1D9E266CFF3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6096000" y="10"/>
            <a:ext cx="6095999" cy="6857990"/>
          </a:xfrm>
          <a:prstGeom prst="rect">
            <a:avLst/>
          </a:prstGeom>
        </p:spPr>
      </p:pic>
      <p:sp>
        <p:nvSpPr>
          <p:cNvPr id="6" name="Subtitle 2">
            <a:extLst>
              <a:ext uri="{FF2B5EF4-FFF2-40B4-BE49-F238E27FC236}">
                <a16:creationId xmlns:a16="http://schemas.microsoft.com/office/drawing/2014/main" id="{9D41D946-6D51-4B1C-BC34-64F223CB3DAC}"/>
              </a:ext>
            </a:extLst>
          </p:cNvPr>
          <p:cNvSpPr txBox="1">
            <a:spLocks/>
          </p:cNvSpPr>
          <p:nvPr/>
        </p:nvSpPr>
        <p:spPr>
          <a:xfrm>
            <a:off x="7705344" y="5283199"/>
            <a:ext cx="4486656" cy="1354667"/>
          </a:xfrm>
          <a:prstGeom prst="rect">
            <a:avLst/>
          </a:prstGeom>
          <a:noFill/>
        </p:spPr>
        <p:txBody>
          <a:bodyPr vert="horz" lIns="91440" tIns="45720" rIns="91440" bIns="45720" rtlCol="0">
            <a:normAutofit/>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1800" b="1" dirty="0">
                <a:solidFill>
                  <a:schemeClr val="tx1"/>
                </a:solidFill>
              </a:rPr>
              <a:t>Presentation By:</a:t>
            </a:r>
          </a:p>
          <a:p>
            <a:r>
              <a:rPr lang="en-US" sz="1800" b="1" dirty="0" err="1">
                <a:solidFill>
                  <a:schemeClr val="tx1"/>
                </a:solidFill>
              </a:rPr>
              <a:t>Bhavneet</a:t>
            </a:r>
            <a:r>
              <a:rPr lang="en-US" sz="1800" b="1" dirty="0">
                <a:solidFill>
                  <a:schemeClr val="tx1"/>
                </a:solidFill>
              </a:rPr>
              <a:t> Kaur,  Seerat Saini, </a:t>
            </a:r>
          </a:p>
          <a:p>
            <a:r>
              <a:rPr lang="en-US" sz="1800" b="1" dirty="0" err="1">
                <a:solidFill>
                  <a:schemeClr val="tx1"/>
                </a:solidFill>
              </a:rPr>
              <a:t>Taniapreet</a:t>
            </a:r>
            <a:r>
              <a:rPr lang="en-US" sz="1800" b="1" dirty="0">
                <a:solidFill>
                  <a:schemeClr val="tx1"/>
                </a:solidFill>
              </a:rPr>
              <a:t> Kaur,  </a:t>
            </a:r>
            <a:r>
              <a:rPr lang="en-US" sz="1800" b="1" dirty="0" err="1">
                <a:solidFill>
                  <a:schemeClr val="tx1"/>
                </a:solidFill>
              </a:rPr>
              <a:t>Vancha</a:t>
            </a:r>
            <a:r>
              <a:rPr lang="en-US" sz="1800" b="1" dirty="0">
                <a:solidFill>
                  <a:schemeClr val="tx1"/>
                </a:solidFill>
              </a:rPr>
              <a:t> Omer</a:t>
            </a:r>
          </a:p>
        </p:txBody>
      </p:sp>
    </p:spTree>
    <p:extLst>
      <p:ext uri="{BB962C8B-B14F-4D97-AF65-F5344CB8AC3E}">
        <p14:creationId xmlns:p14="http://schemas.microsoft.com/office/powerpoint/2010/main" val="83405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6A45C-A70A-4246-81C6-D96CD957A62D}"/>
              </a:ext>
            </a:extLst>
          </p:cNvPr>
          <p:cNvSpPr txBox="1">
            <a:spLocks/>
          </p:cNvSpPr>
          <p:nvPr/>
        </p:nvSpPr>
        <p:spPr>
          <a:xfrm>
            <a:off x="3341540" y="462837"/>
            <a:ext cx="5508920" cy="1010363"/>
          </a:xfrm>
          <a:prstGeom prst="rect">
            <a:avLst/>
          </a:prstGeom>
          <a:noFill/>
          <a:ln w="31750" cap="sq">
            <a:solidFill>
              <a:srgbClr val="FFFFFF"/>
            </a:solidFill>
            <a:miter lim="800000"/>
          </a:ln>
          <a:effectLst>
            <a:glow rad="152400">
              <a:schemeClr val="bg1">
                <a:alpha val="13000"/>
              </a:schemeClr>
            </a:glow>
          </a:effectLst>
        </p:spPr>
        <p:txBody>
          <a:bodyPr vert="horz" wrap="square"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500" dirty="0">
                <a:solidFill>
                  <a:srgbClr val="FFFFFF"/>
                </a:solidFill>
              </a:rPr>
              <a:t>How analysis is done</a:t>
            </a:r>
          </a:p>
        </p:txBody>
      </p:sp>
      <p:sp>
        <p:nvSpPr>
          <p:cNvPr id="3" name="Rectangle 2">
            <a:extLst>
              <a:ext uri="{FF2B5EF4-FFF2-40B4-BE49-F238E27FC236}">
                <a16:creationId xmlns:a16="http://schemas.microsoft.com/office/drawing/2014/main" id="{CD7C62C3-1BDF-41C7-952A-D5934781A944}"/>
              </a:ext>
            </a:extLst>
          </p:cNvPr>
          <p:cNvSpPr/>
          <p:nvPr/>
        </p:nvSpPr>
        <p:spPr>
          <a:xfrm>
            <a:off x="1380115" y="2147846"/>
            <a:ext cx="9431769" cy="4247317"/>
          </a:xfrm>
          <a:prstGeom prst="rect">
            <a:avLst/>
          </a:prstGeom>
        </p:spPr>
        <p:txBody>
          <a:bodyPr wrap="square">
            <a:spAutoFit/>
          </a:bodyPr>
          <a:lstStyle/>
          <a:p>
            <a:pPr>
              <a:lnSpc>
                <a:spcPct val="100000"/>
              </a:lnSpc>
            </a:pPr>
            <a:r>
              <a:rPr lang="en-IN" spc="-1" dirty="0">
                <a:solidFill>
                  <a:schemeClr val="bg1"/>
                </a:solidFill>
                <a:ea typeface="DejaVu Sans"/>
              </a:rPr>
              <a:t>Stock market data is saved as .csv file which is comma separated file, which is then uploaded to </a:t>
            </a:r>
            <a:r>
              <a:rPr lang="en-IN" spc="-1" dirty="0" err="1">
                <a:solidFill>
                  <a:schemeClr val="bg1"/>
                </a:solidFill>
                <a:ea typeface="DejaVu Sans"/>
              </a:rPr>
              <a:t>hdfs</a:t>
            </a:r>
            <a:r>
              <a:rPr lang="en-IN" spc="-1" dirty="0">
                <a:solidFill>
                  <a:schemeClr val="bg1"/>
                </a:solidFill>
                <a:ea typeface="DejaVu Sans"/>
              </a:rPr>
              <a:t>.</a:t>
            </a:r>
            <a:endParaRPr lang="en-IN" spc="-1" dirty="0">
              <a:solidFill>
                <a:schemeClr val="bg1"/>
              </a:solidFill>
            </a:endParaRPr>
          </a:p>
          <a:p>
            <a:pPr>
              <a:lnSpc>
                <a:spcPct val="100000"/>
              </a:lnSpc>
            </a:pPr>
            <a:endParaRPr lang="en-IN" spc="-1" dirty="0">
              <a:solidFill>
                <a:schemeClr val="bg1"/>
              </a:solidFill>
            </a:endParaRPr>
          </a:p>
          <a:p>
            <a:pPr>
              <a:lnSpc>
                <a:spcPct val="100000"/>
              </a:lnSpc>
            </a:pPr>
            <a:r>
              <a:rPr lang="en-IN" spc="-1" dirty="0">
                <a:solidFill>
                  <a:schemeClr val="bg1"/>
                </a:solidFill>
                <a:ea typeface="DejaVu Sans"/>
              </a:rPr>
              <a:t>Data is then checked for any null values with the help of python.</a:t>
            </a:r>
          </a:p>
          <a:p>
            <a:pPr>
              <a:lnSpc>
                <a:spcPct val="100000"/>
              </a:lnSpc>
            </a:pPr>
            <a:endParaRPr lang="en-IN" spc="-1" dirty="0">
              <a:solidFill>
                <a:schemeClr val="bg1"/>
              </a:solidFill>
              <a:ea typeface="DejaVu Sans"/>
            </a:endParaRPr>
          </a:p>
          <a:p>
            <a:pPr>
              <a:lnSpc>
                <a:spcPct val="100000"/>
              </a:lnSpc>
            </a:pPr>
            <a:r>
              <a:rPr lang="en-IN" spc="-1" dirty="0">
                <a:solidFill>
                  <a:schemeClr val="bg1"/>
                </a:solidFill>
                <a:ea typeface="DejaVu Sans"/>
              </a:rPr>
              <a:t>Then it is loaded for query execution in pig. </a:t>
            </a:r>
            <a:endParaRPr lang="en-IN" spc="-1" dirty="0">
              <a:solidFill>
                <a:schemeClr val="bg1"/>
              </a:solidFill>
            </a:endParaRPr>
          </a:p>
          <a:p>
            <a:pPr>
              <a:lnSpc>
                <a:spcPct val="100000"/>
              </a:lnSpc>
            </a:pPr>
            <a:endParaRPr lang="en-IN" spc="-1" dirty="0">
              <a:solidFill>
                <a:schemeClr val="bg1"/>
              </a:solidFill>
            </a:endParaRPr>
          </a:p>
          <a:p>
            <a:pPr>
              <a:lnSpc>
                <a:spcPct val="100000"/>
              </a:lnSpc>
            </a:pPr>
            <a:r>
              <a:rPr lang="en-IN" spc="-1" dirty="0">
                <a:solidFill>
                  <a:schemeClr val="bg1"/>
                </a:solidFill>
                <a:ea typeface="DejaVu Sans"/>
              </a:rPr>
              <a:t>Data is also loaded into hive using hive commands, mappers, etc. </a:t>
            </a:r>
          </a:p>
          <a:p>
            <a:pPr>
              <a:lnSpc>
                <a:spcPct val="100000"/>
              </a:lnSpc>
            </a:pPr>
            <a:endParaRPr lang="en-IN" spc="-1" dirty="0">
              <a:solidFill>
                <a:schemeClr val="bg1"/>
              </a:solidFill>
              <a:ea typeface="DejaVu Sans"/>
            </a:endParaRPr>
          </a:p>
          <a:p>
            <a:r>
              <a:rPr lang="en-IN" spc="-1" dirty="0">
                <a:solidFill>
                  <a:schemeClr val="bg1"/>
                </a:solidFill>
                <a:ea typeface="DejaVu Sans"/>
              </a:rPr>
              <a:t>Analysing queries are then applied on this data which finally gives us information.</a:t>
            </a:r>
          </a:p>
          <a:p>
            <a:endParaRPr lang="en-IN" spc="-1" dirty="0">
              <a:solidFill>
                <a:schemeClr val="bg1"/>
              </a:solidFill>
            </a:endParaRPr>
          </a:p>
          <a:p>
            <a:r>
              <a:rPr lang="en-IN" spc="-1" dirty="0">
                <a:solidFill>
                  <a:schemeClr val="bg1"/>
                </a:solidFill>
              </a:rPr>
              <a:t>The scripts become automated with the help of shell programming.</a:t>
            </a:r>
          </a:p>
          <a:p>
            <a:pPr>
              <a:lnSpc>
                <a:spcPct val="100000"/>
              </a:lnSpc>
            </a:pPr>
            <a:endParaRPr lang="en-IN" spc="-1" dirty="0">
              <a:solidFill>
                <a:schemeClr val="bg1"/>
              </a:solidFill>
            </a:endParaRPr>
          </a:p>
          <a:p>
            <a:pPr>
              <a:lnSpc>
                <a:spcPct val="100000"/>
              </a:lnSpc>
            </a:pPr>
            <a:r>
              <a:rPr lang="en-IN" spc="-1" dirty="0">
                <a:solidFill>
                  <a:schemeClr val="bg1"/>
                </a:solidFill>
              </a:rPr>
              <a:t>Data is visualized with the help of tableau, using various charts such as candlesticks, Bollinger bands etc.</a:t>
            </a:r>
          </a:p>
          <a:p>
            <a:pPr>
              <a:lnSpc>
                <a:spcPct val="100000"/>
              </a:lnSpc>
            </a:pPr>
            <a:endParaRPr lang="en-IN" spc="-1" dirty="0">
              <a:solidFill>
                <a:schemeClr val="bg1"/>
              </a:solidFill>
            </a:endParaRPr>
          </a:p>
        </p:txBody>
      </p:sp>
    </p:spTree>
    <p:extLst>
      <p:ext uri="{BB962C8B-B14F-4D97-AF65-F5344CB8AC3E}">
        <p14:creationId xmlns:p14="http://schemas.microsoft.com/office/powerpoint/2010/main" val="1842372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E8D7D-8209-4B7C-8B01-6EDFAAEA5121}"/>
              </a:ext>
            </a:extLst>
          </p:cNvPr>
          <p:cNvSpPr txBox="1">
            <a:spLocks/>
          </p:cNvSpPr>
          <p:nvPr/>
        </p:nvSpPr>
        <p:spPr bwMode="blackWhite">
          <a:xfrm>
            <a:off x="265006" y="760683"/>
            <a:ext cx="5565988" cy="1551402"/>
          </a:xfrm>
          <a:prstGeom prst="rect">
            <a:avLst/>
          </a:prstGeom>
          <a:noFill/>
          <a:ln w="38100" cap="sq">
            <a:solidFill>
              <a:srgbClr val="FFFFFF">
                <a:alpha val="90000"/>
              </a:srgbClr>
            </a:solidFill>
            <a:miter lim="800000"/>
          </a:ln>
          <a:effectLst>
            <a:glow rad="152400">
              <a:srgbClr val="FFFFFF">
                <a:alpha val="13000"/>
              </a:srgbClr>
            </a:glow>
          </a:effectLst>
        </p:spPr>
        <p:txBody>
          <a:bodyPr vert="horz" lIns="274320" tIns="182880" rIns="274320" bIns="182880" rtlCol="0" anchor="ctr" anchorCtr="1">
            <a:normAutofit/>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all" spc="200" normalizeH="0" baseline="0" noProof="0" dirty="0">
                <a:ln>
                  <a:noFill/>
                </a:ln>
                <a:solidFill>
                  <a:srgbClr val="FFFFFF"/>
                </a:solidFill>
                <a:effectLst/>
                <a:uLnTx/>
                <a:uFillTx/>
                <a:latin typeface="Gill Sans MT" panose="020B0502020104020203"/>
                <a:ea typeface="+mj-ea"/>
                <a:cs typeface="+mj-cs"/>
              </a:rPr>
              <a:t>Data cleaning using python</a:t>
            </a:r>
          </a:p>
        </p:txBody>
      </p:sp>
      <p:sp>
        <p:nvSpPr>
          <p:cNvPr id="5" name="Content Placeholder 2">
            <a:extLst>
              <a:ext uri="{FF2B5EF4-FFF2-40B4-BE49-F238E27FC236}">
                <a16:creationId xmlns:a16="http://schemas.microsoft.com/office/drawing/2014/main" id="{9CE8F315-9558-44B9-A4C7-4DA79CE3F422}"/>
              </a:ext>
            </a:extLst>
          </p:cNvPr>
          <p:cNvSpPr txBox="1">
            <a:spLocks/>
          </p:cNvSpPr>
          <p:nvPr/>
        </p:nvSpPr>
        <p:spPr>
          <a:xfrm>
            <a:off x="265003" y="2418537"/>
            <a:ext cx="5830993" cy="447857"/>
          </a:xfrm>
          <a:prstGeom prst="rect">
            <a:avLst/>
          </a:prstGeom>
        </p:spPr>
        <p:txBody>
          <a:bodyPr>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None/>
            </a:pPr>
            <a:r>
              <a:rPr lang="en-US" sz="2000" dirty="0">
                <a:solidFill>
                  <a:schemeClr val="bg1"/>
                </a:solidFill>
              </a:rPr>
              <a:t>Using pandas read the data set. </a:t>
            </a:r>
          </a:p>
          <a:p>
            <a:pPr marL="0" indent="0" algn="ctr">
              <a:buNone/>
            </a:pPr>
            <a:endParaRPr lang="en-US" sz="2000" dirty="0">
              <a:solidFill>
                <a:schemeClr val="bg1"/>
              </a:solidFill>
            </a:endParaRPr>
          </a:p>
        </p:txBody>
      </p:sp>
      <p:pic>
        <p:nvPicPr>
          <p:cNvPr id="6" name="Picture 5">
            <a:extLst>
              <a:ext uri="{FF2B5EF4-FFF2-40B4-BE49-F238E27FC236}">
                <a16:creationId xmlns:a16="http://schemas.microsoft.com/office/drawing/2014/main" id="{40A5D84C-B052-4E20-8A50-50161388AEC4}"/>
              </a:ext>
            </a:extLst>
          </p:cNvPr>
          <p:cNvPicPr>
            <a:picLocks noChangeAspect="1"/>
          </p:cNvPicPr>
          <p:nvPr/>
        </p:nvPicPr>
        <p:blipFill rotWithShape="1">
          <a:blip r:embed="rId3"/>
          <a:srcRect l="12779" t="22963" r="39396" b="36540"/>
          <a:stretch/>
        </p:blipFill>
        <p:spPr>
          <a:xfrm>
            <a:off x="265005" y="3429000"/>
            <a:ext cx="5565989" cy="2651114"/>
          </a:xfrm>
          <a:prstGeom prst="rect">
            <a:avLst/>
          </a:prstGeom>
        </p:spPr>
      </p:pic>
      <p:pic>
        <p:nvPicPr>
          <p:cNvPr id="11" name="Picture 10">
            <a:extLst>
              <a:ext uri="{FF2B5EF4-FFF2-40B4-BE49-F238E27FC236}">
                <a16:creationId xmlns:a16="http://schemas.microsoft.com/office/drawing/2014/main" id="{65818AE4-DCA0-43AF-8723-19E42B10D636}"/>
              </a:ext>
            </a:extLst>
          </p:cNvPr>
          <p:cNvPicPr>
            <a:picLocks noChangeAspect="1"/>
          </p:cNvPicPr>
          <p:nvPr/>
        </p:nvPicPr>
        <p:blipFill rotWithShape="1">
          <a:blip r:embed="rId4"/>
          <a:srcRect l="12500" t="20987" r="39673" b="38515"/>
          <a:stretch/>
        </p:blipFill>
        <p:spPr>
          <a:xfrm>
            <a:off x="6361006" y="760683"/>
            <a:ext cx="5565989" cy="2651114"/>
          </a:xfrm>
          <a:prstGeom prst="rect">
            <a:avLst/>
          </a:prstGeom>
        </p:spPr>
      </p:pic>
      <p:pic>
        <p:nvPicPr>
          <p:cNvPr id="13" name="Picture 12">
            <a:extLst>
              <a:ext uri="{FF2B5EF4-FFF2-40B4-BE49-F238E27FC236}">
                <a16:creationId xmlns:a16="http://schemas.microsoft.com/office/drawing/2014/main" id="{AF5DDF98-E557-4124-89A1-4A1CD62156B8}"/>
              </a:ext>
            </a:extLst>
          </p:cNvPr>
          <p:cNvPicPr>
            <a:picLocks noChangeAspect="1"/>
          </p:cNvPicPr>
          <p:nvPr/>
        </p:nvPicPr>
        <p:blipFill rotWithShape="1">
          <a:blip r:embed="rId5"/>
          <a:srcRect l="15603" t="21141" r="38744" b="40201"/>
          <a:stretch/>
        </p:blipFill>
        <p:spPr>
          <a:xfrm>
            <a:off x="6361005" y="3429000"/>
            <a:ext cx="5565990" cy="2651114"/>
          </a:xfrm>
          <a:prstGeom prst="rect">
            <a:avLst/>
          </a:prstGeom>
        </p:spPr>
      </p:pic>
    </p:spTree>
    <p:extLst>
      <p:ext uri="{BB962C8B-B14F-4D97-AF65-F5344CB8AC3E}">
        <p14:creationId xmlns:p14="http://schemas.microsoft.com/office/powerpoint/2010/main" val="361438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nance trade numbers">
            <a:extLst>
              <a:ext uri="{FF2B5EF4-FFF2-40B4-BE49-F238E27FC236}">
                <a16:creationId xmlns:a16="http://schemas.microsoft.com/office/drawing/2014/main" id="{4A654FFB-E7BB-410B-90B4-99BB980CC6B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 y="0"/>
            <a:ext cx="12191999" cy="6858000"/>
          </a:xfrm>
          <a:prstGeom prst="rect">
            <a:avLst/>
          </a:prstGeom>
        </p:spPr>
      </p:pic>
      <p:sp>
        <p:nvSpPr>
          <p:cNvPr id="9" name="Content Placeholder 2">
            <a:extLst>
              <a:ext uri="{FF2B5EF4-FFF2-40B4-BE49-F238E27FC236}">
                <a16:creationId xmlns:a16="http://schemas.microsoft.com/office/drawing/2014/main" id="{8D58B98A-73F7-470E-B14B-AF8B2B4FC9E9}"/>
              </a:ext>
            </a:extLst>
          </p:cNvPr>
          <p:cNvSpPr txBox="1">
            <a:spLocks/>
          </p:cNvSpPr>
          <p:nvPr/>
        </p:nvSpPr>
        <p:spPr>
          <a:xfrm>
            <a:off x="5615820" y="1100666"/>
            <a:ext cx="6531423" cy="920751"/>
          </a:xfrm>
          <a:prstGeom prst="rect">
            <a:avLst/>
          </a:prstGeom>
        </p:spPr>
        <p:txBody>
          <a:bodyPr>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None/>
            </a:pPr>
            <a:r>
              <a:rPr lang="en-US" sz="2400" dirty="0">
                <a:solidFill>
                  <a:schemeClr val="bg1"/>
                </a:solidFill>
              </a:rPr>
              <a:t>Using .describe() and .info() to check for the statistical data and for any null value if present.</a:t>
            </a:r>
          </a:p>
        </p:txBody>
      </p:sp>
      <p:pic>
        <p:nvPicPr>
          <p:cNvPr id="5" name="Picture 4">
            <a:extLst>
              <a:ext uri="{FF2B5EF4-FFF2-40B4-BE49-F238E27FC236}">
                <a16:creationId xmlns:a16="http://schemas.microsoft.com/office/drawing/2014/main" id="{0EACDFDF-7923-4BB5-B274-BAEF03A92B00}"/>
              </a:ext>
            </a:extLst>
          </p:cNvPr>
          <p:cNvPicPr>
            <a:picLocks noChangeAspect="1"/>
          </p:cNvPicPr>
          <p:nvPr/>
        </p:nvPicPr>
        <p:blipFill rotWithShape="1">
          <a:blip r:embed="rId3"/>
          <a:srcRect l="14722" t="21728" r="41805" b="5432"/>
          <a:stretch/>
        </p:blipFill>
        <p:spPr>
          <a:xfrm>
            <a:off x="270932" y="287865"/>
            <a:ext cx="5300135" cy="4995335"/>
          </a:xfrm>
          <a:prstGeom prst="rect">
            <a:avLst/>
          </a:prstGeom>
        </p:spPr>
      </p:pic>
      <p:pic>
        <p:nvPicPr>
          <p:cNvPr id="10" name="Picture 9">
            <a:extLst>
              <a:ext uri="{FF2B5EF4-FFF2-40B4-BE49-F238E27FC236}">
                <a16:creationId xmlns:a16="http://schemas.microsoft.com/office/drawing/2014/main" id="{FD180026-2ECF-454F-8E29-6837FA1AE5F6}"/>
              </a:ext>
            </a:extLst>
          </p:cNvPr>
          <p:cNvPicPr>
            <a:picLocks noChangeAspect="1"/>
          </p:cNvPicPr>
          <p:nvPr/>
        </p:nvPicPr>
        <p:blipFill rotWithShape="1">
          <a:blip r:embed="rId4"/>
          <a:srcRect l="13334" t="21236" r="43193" b="11419"/>
          <a:stretch/>
        </p:blipFill>
        <p:spPr>
          <a:xfrm>
            <a:off x="6231463" y="2021417"/>
            <a:ext cx="5300135" cy="4618566"/>
          </a:xfrm>
          <a:prstGeom prst="rect">
            <a:avLst/>
          </a:prstGeom>
        </p:spPr>
      </p:pic>
    </p:spTree>
    <p:extLst>
      <p:ext uri="{BB962C8B-B14F-4D97-AF65-F5344CB8AC3E}">
        <p14:creationId xmlns:p14="http://schemas.microsoft.com/office/powerpoint/2010/main" val="97398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2E0BE0-B684-4228-A4DF-58C8CAFFDF47}"/>
              </a:ext>
            </a:extLst>
          </p:cNvPr>
          <p:cNvPicPr>
            <a:picLocks noChangeAspect="1"/>
          </p:cNvPicPr>
          <p:nvPr/>
        </p:nvPicPr>
        <p:blipFill rotWithShape="1">
          <a:blip r:embed="rId3"/>
          <a:srcRect l="49303"/>
          <a:stretch/>
        </p:blipFill>
        <p:spPr>
          <a:xfrm>
            <a:off x="-1" y="2264674"/>
            <a:ext cx="4657345" cy="4593326"/>
          </a:xfrm>
          <a:prstGeom prst="rect">
            <a:avLst/>
          </a:prstGeom>
        </p:spPr>
      </p:pic>
      <p:sp>
        <p:nvSpPr>
          <p:cNvPr id="10" name="Title 1">
            <a:extLst>
              <a:ext uri="{FF2B5EF4-FFF2-40B4-BE49-F238E27FC236}">
                <a16:creationId xmlns:a16="http://schemas.microsoft.com/office/drawing/2014/main" id="{4DBF808D-59F9-47E8-A0C6-C40AC8E25853}"/>
              </a:ext>
            </a:extLst>
          </p:cNvPr>
          <p:cNvSpPr>
            <a:spLocks noGrp="1"/>
          </p:cNvSpPr>
          <p:nvPr>
            <p:ph type="title"/>
          </p:nvPr>
        </p:nvSpPr>
        <p:spPr>
          <a:xfrm>
            <a:off x="205571" y="366648"/>
            <a:ext cx="4451773" cy="1526953"/>
          </a:xfrm>
          <a:noFill/>
          <a:ln w="31750" cap="sq">
            <a:solidFill>
              <a:schemeClr val="bg1"/>
            </a:solidFill>
            <a:miter lim="800000"/>
          </a:ln>
          <a:effectLst>
            <a:glow rad="152400">
              <a:schemeClr val="bg1">
                <a:alpha val="13000"/>
              </a:schemeClr>
            </a:glow>
          </a:effectLst>
        </p:spPr>
        <p:txBody>
          <a:bodyPr vert="horz" wrap="square" lIns="182880" tIns="182880" rIns="182880" bIns="182880" rtlCol="0" anchor="ctr">
            <a:normAutofit fontScale="90000"/>
          </a:bodyPr>
          <a:lstStyle/>
          <a:p>
            <a:r>
              <a:rPr lang="en-US" dirty="0">
                <a:solidFill>
                  <a:schemeClr val="bg1"/>
                </a:solidFill>
              </a:rPr>
              <a:t>Using shell programming to automate pig, hive queries</a:t>
            </a:r>
          </a:p>
        </p:txBody>
      </p:sp>
      <p:pic>
        <p:nvPicPr>
          <p:cNvPr id="11" name="Picture 10">
            <a:extLst>
              <a:ext uri="{FF2B5EF4-FFF2-40B4-BE49-F238E27FC236}">
                <a16:creationId xmlns:a16="http://schemas.microsoft.com/office/drawing/2014/main" id="{AD78E285-0213-4AC7-8E78-13E55152840B}"/>
              </a:ext>
            </a:extLst>
          </p:cNvPr>
          <p:cNvPicPr>
            <a:picLocks noChangeAspect="1"/>
          </p:cNvPicPr>
          <p:nvPr/>
        </p:nvPicPr>
        <p:blipFill rotWithShape="1">
          <a:blip r:embed="rId4"/>
          <a:srcRect l="31120" b="58444"/>
          <a:stretch/>
        </p:blipFill>
        <p:spPr>
          <a:xfrm>
            <a:off x="6095999" y="623974"/>
            <a:ext cx="5611906" cy="2539254"/>
          </a:xfrm>
          <a:prstGeom prst="rect">
            <a:avLst/>
          </a:prstGeom>
        </p:spPr>
      </p:pic>
      <p:pic>
        <p:nvPicPr>
          <p:cNvPr id="13" name="Picture 12">
            <a:extLst>
              <a:ext uri="{FF2B5EF4-FFF2-40B4-BE49-F238E27FC236}">
                <a16:creationId xmlns:a16="http://schemas.microsoft.com/office/drawing/2014/main" id="{BA410E98-363B-4BE5-9D54-E7D3B1EBD68B}"/>
              </a:ext>
            </a:extLst>
          </p:cNvPr>
          <p:cNvPicPr>
            <a:picLocks noChangeAspect="1"/>
          </p:cNvPicPr>
          <p:nvPr/>
        </p:nvPicPr>
        <p:blipFill rotWithShape="1">
          <a:blip r:embed="rId5"/>
          <a:srcRect l="28222" t="6296" r="13357" b="54299"/>
          <a:stretch/>
        </p:blipFill>
        <p:spPr>
          <a:xfrm>
            <a:off x="6095999" y="3800492"/>
            <a:ext cx="5611906" cy="2539254"/>
          </a:xfrm>
          <a:prstGeom prst="rect">
            <a:avLst/>
          </a:prstGeom>
        </p:spPr>
      </p:pic>
    </p:spTree>
    <p:extLst>
      <p:ext uri="{BB962C8B-B14F-4D97-AF65-F5344CB8AC3E}">
        <p14:creationId xmlns:p14="http://schemas.microsoft.com/office/powerpoint/2010/main" val="2411906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A0C554-9B31-4E3A-949E-3E1C589E9883}"/>
              </a:ext>
            </a:extLst>
          </p:cNvPr>
          <p:cNvPicPr>
            <a:picLocks noChangeAspect="1"/>
          </p:cNvPicPr>
          <p:nvPr/>
        </p:nvPicPr>
        <p:blipFill rotWithShape="1">
          <a:blip r:embed="rId2"/>
          <a:srcRect l="34023" t="8369" r="7555" b="23225"/>
          <a:stretch/>
        </p:blipFill>
        <p:spPr>
          <a:xfrm>
            <a:off x="486036" y="1329266"/>
            <a:ext cx="3904731" cy="3429000"/>
          </a:xfrm>
          <a:prstGeom prst="rect">
            <a:avLst/>
          </a:prstGeom>
        </p:spPr>
      </p:pic>
      <p:pic>
        <p:nvPicPr>
          <p:cNvPr id="5" name="Picture 4">
            <a:extLst>
              <a:ext uri="{FF2B5EF4-FFF2-40B4-BE49-F238E27FC236}">
                <a16:creationId xmlns:a16="http://schemas.microsoft.com/office/drawing/2014/main" id="{19B7E4A4-6447-41F3-8610-F3EEA8F5E01F}"/>
              </a:ext>
            </a:extLst>
          </p:cNvPr>
          <p:cNvPicPr>
            <a:picLocks noChangeAspect="1"/>
          </p:cNvPicPr>
          <p:nvPr/>
        </p:nvPicPr>
        <p:blipFill rotWithShape="1">
          <a:blip r:embed="rId3"/>
          <a:srcRect l="7778" t="11334" r="889" b="1852"/>
          <a:stretch/>
        </p:blipFill>
        <p:spPr>
          <a:xfrm>
            <a:off x="4746363" y="1329266"/>
            <a:ext cx="6959601" cy="4961467"/>
          </a:xfrm>
          <a:prstGeom prst="rect">
            <a:avLst/>
          </a:prstGeom>
        </p:spPr>
      </p:pic>
      <p:sp>
        <p:nvSpPr>
          <p:cNvPr id="8" name="Title 1">
            <a:extLst>
              <a:ext uri="{FF2B5EF4-FFF2-40B4-BE49-F238E27FC236}">
                <a16:creationId xmlns:a16="http://schemas.microsoft.com/office/drawing/2014/main" id="{1A5B77F1-D628-4983-A3A0-5FB3E1809D64}"/>
              </a:ext>
            </a:extLst>
          </p:cNvPr>
          <p:cNvSpPr txBox="1">
            <a:spLocks/>
          </p:cNvSpPr>
          <p:nvPr/>
        </p:nvSpPr>
        <p:spPr bwMode="blackWhite">
          <a:xfrm>
            <a:off x="3156270" y="311831"/>
            <a:ext cx="5879459" cy="856570"/>
          </a:xfrm>
          <a:prstGeom prst="rect">
            <a:avLst/>
          </a:prstGeom>
          <a:noFill/>
          <a:ln w="38100" cap="sq">
            <a:solidFill>
              <a:srgbClr val="FFFFFF">
                <a:alpha val="90000"/>
              </a:srgbClr>
            </a:solidFill>
            <a:miter lim="800000"/>
          </a:ln>
          <a:effectLst>
            <a:glow rad="152400">
              <a:srgbClr val="FFFFFF">
                <a:alpha val="13000"/>
              </a:srgbClr>
            </a:glow>
          </a:effectLst>
        </p:spPr>
        <p:txBody>
          <a:bodyPr vert="horz" lIns="274320" tIns="182880" rIns="274320" bIns="182880" rtlCol="0" anchor="ctr" anchorCtr="1">
            <a:normAutofit/>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r>
              <a:rPr lang="en-US" sz="3200" dirty="0">
                <a:ln w="6600">
                  <a:solidFill>
                    <a:schemeClr val="accent2"/>
                  </a:solidFill>
                  <a:prstDash val="solid"/>
                </a:ln>
                <a:solidFill>
                  <a:srgbClr val="FFFFFF"/>
                </a:solidFill>
                <a:effectLst>
                  <a:outerShdw dist="38100" dir="2700000" algn="tl" rotWithShape="0">
                    <a:schemeClr val="accent2"/>
                  </a:outerShdw>
                </a:effectLst>
              </a:rPr>
              <a:t>SHELL PROGRAMMING</a:t>
            </a:r>
            <a:endParaRPr lang="en-US" sz="3200"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3002677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4B2DE8-2A22-4B72-8B07-CFAD405E73FC}"/>
              </a:ext>
            </a:extLst>
          </p:cNvPr>
          <p:cNvPicPr>
            <a:picLocks noChangeAspect="1"/>
          </p:cNvPicPr>
          <p:nvPr/>
        </p:nvPicPr>
        <p:blipFill rotWithShape="1">
          <a:blip r:embed="rId2"/>
          <a:srcRect r="-222" b="61407"/>
          <a:stretch/>
        </p:blipFill>
        <p:spPr>
          <a:xfrm>
            <a:off x="2277531" y="1251893"/>
            <a:ext cx="7636933" cy="2205567"/>
          </a:xfrm>
          <a:prstGeom prst="rect">
            <a:avLst/>
          </a:prstGeom>
        </p:spPr>
      </p:pic>
      <p:pic>
        <p:nvPicPr>
          <p:cNvPr id="5" name="Picture 4">
            <a:extLst>
              <a:ext uri="{FF2B5EF4-FFF2-40B4-BE49-F238E27FC236}">
                <a16:creationId xmlns:a16="http://schemas.microsoft.com/office/drawing/2014/main" id="{32741D47-1DDC-42A7-8A75-55C65436C356}"/>
              </a:ext>
            </a:extLst>
          </p:cNvPr>
          <p:cNvPicPr>
            <a:picLocks noChangeAspect="1"/>
          </p:cNvPicPr>
          <p:nvPr/>
        </p:nvPicPr>
        <p:blipFill rotWithShape="1">
          <a:blip r:embed="rId3"/>
          <a:srcRect r="104" b="31721"/>
          <a:stretch/>
        </p:blipFill>
        <p:spPr>
          <a:xfrm>
            <a:off x="2277531" y="3575994"/>
            <a:ext cx="7636933" cy="3048000"/>
          </a:xfrm>
          <a:prstGeom prst="rect">
            <a:avLst/>
          </a:prstGeom>
        </p:spPr>
      </p:pic>
      <p:sp>
        <p:nvSpPr>
          <p:cNvPr id="9" name="Title 1">
            <a:extLst>
              <a:ext uri="{FF2B5EF4-FFF2-40B4-BE49-F238E27FC236}">
                <a16:creationId xmlns:a16="http://schemas.microsoft.com/office/drawing/2014/main" id="{1BAC7667-BE52-4D4C-AE05-152A82A6AC74}"/>
              </a:ext>
            </a:extLst>
          </p:cNvPr>
          <p:cNvSpPr txBox="1">
            <a:spLocks/>
          </p:cNvSpPr>
          <p:nvPr/>
        </p:nvSpPr>
        <p:spPr bwMode="blackWhite">
          <a:xfrm>
            <a:off x="2810933" y="297955"/>
            <a:ext cx="6570133" cy="784604"/>
          </a:xfrm>
          <a:prstGeom prst="rect">
            <a:avLst/>
          </a:prstGeom>
          <a:noFill/>
          <a:ln w="38100" cap="sq">
            <a:solidFill>
              <a:srgbClr val="FFFFFF">
                <a:alpha val="90000"/>
              </a:srgbClr>
            </a:solidFill>
            <a:miter lim="800000"/>
          </a:ln>
          <a:effectLst>
            <a:glow rad="152400">
              <a:srgbClr val="FFFFFF">
                <a:alpha val="13000"/>
              </a:srgbClr>
            </a:glow>
          </a:effectLst>
        </p:spPr>
        <p:txBody>
          <a:bodyPr vert="horz" lIns="274320" tIns="182880" rIns="274320" bIns="182880" rtlCol="0" anchor="ctr" anchorCtr="1">
            <a:normAutofit lnSpcReduction="10000"/>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r>
              <a:rPr lang="en-US" sz="3200" cap="none" spc="0" dirty="0">
                <a:ln w="6600">
                  <a:solidFill>
                    <a:schemeClr val="accent2"/>
                  </a:solidFill>
                  <a:prstDash val="solid"/>
                </a:ln>
                <a:solidFill>
                  <a:srgbClr val="FFFFFF"/>
                </a:solidFill>
                <a:effectLst>
                  <a:outerShdw dist="38100" dir="2700000" algn="tl" rotWithShape="0">
                    <a:schemeClr val="accent2"/>
                  </a:outerShdw>
                </a:effectLst>
              </a:rPr>
              <a:t>PIG</a:t>
            </a:r>
            <a:r>
              <a:rPr lang="en-US" sz="3200" dirty="0">
                <a:ln w="6600">
                  <a:solidFill>
                    <a:schemeClr val="accent2"/>
                  </a:solidFill>
                  <a:prstDash val="solid"/>
                </a:ln>
                <a:solidFill>
                  <a:srgbClr val="FFFFFF"/>
                </a:solidFill>
                <a:effectLst>
                  <a:outerShdw dist="38100" dir="2700000" algn="tl" rotWithShape="0">
                    <a:schemeClr val="accent2"/>
                  </a:outerShdw>
                </a:effectLst>
              </a:rPr>
              <a:t> Query Execution</a:t>
            </a:r>
            <a:endParaRPr lang="en-US" sz="3200"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389059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4B2DE8-2A22-4B72-8B07-CFAD405E73FC}"/>
              </a:ext>
            </a:extLst>
          </p:cNvPr>
          <p:cNvPicPr>
            <a:picLocks noChangeAspect="1"/>
          </p:cNvPicPr>
          <p:nvPr/>
        </p:nvPicPr>
        <p:blipFill rotWithShape="1">
          <a:blip r:embed="rId2"/>
          <a:srcRect b="46785"/>
          <a:stretch/>
        </p:blipFill>
        <p:spPr>
          <a:xfrm>
            <a:off x="2277530" y="380999"/>
            <a:ext cx="7636933" cy="3048001"/>
          </a:xfrm>
          <a:prstGeom prst="rect">
            <a:avLst/>
          </a:prstGeom>
        </p:spPr>
      </p:pic>
      <p:pic>
        <p:nvPicPr>
          <p:cNvPr id="2" name="Picture 1">
            <a:extLst>
              <a:ext uri="{FF2B5EF4-FFF2-40B4-BE49-F238E27FC236}">
                <a16:creationId xmlns:a16="http://schemas.microsoft.com/office/drawing/2014/main" id="{281D88E5-7ED1-4B76-813E-5B6CDDC482FA}"/>
              </a:ext>
            </a:extLst>
          </p:cNvPr>
          <p:cNvPicPr>
            <a:picLocks noChangeAspect="1"/>
          </p:cNvPicPr>
          <p:nvPr/>
        </p:nvPicPr>
        <p:blipFill rotWithShape="1">
          <a:blip r:embed="rId3"/>
          <a:srcRect b="31650"/>
          <a:stretch/>
        </p:blipFill>
        <p:spPr>
          <a:xfrm>
            <a:off x="2277530" y="3575994"/>
            <a:ext cx="7636933" cy="3048001"/>
          </a:xfrm>
          <a:prstGeom prst="rect">
            <a:avLst/>
          </a:prstGeom>
        </p:spPr>
      </p:pic>
    </p:spTree>
    <p:extLst>
      <p:ext uri="{BB962C8B-B14F-4D97-AF65-F5344CB8AC3E}">
        <p14:creationId xmlns:p14="http://schemas.microsoft.com/office/powerpoint/2010/main" val="246474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4B06279-31B2-451A-8339-AF70DC6F832B}"/>
              </a:ext>
            </a:extLst>
          </p:cNvPr>
          <p:cNvSpPr txBox="1">
            <a:spLocks/>
          </p:cNvSpPr>
          <p:nvPr/>
        </p:nvSpPr>
        <p:spPr bwMode="blackWhite">
          <a:xfrm>
            <a:off x="3156270" y="371097"/>
            <a:ext cx="5879459" cy="1102103"/>
          </a:xfrm>
          <a:prstGeom prst="rect">
            <a:avLst/>
          </a:prstGeom>
          <a:noFill/>
          <a:ln w="38100" cap="sq">
            <a:solidFill>
              <a:srgbClr val="FFFFFF">
                <a:alpha val="90000"/>
              </a:srgbClr>
            </a:solidFill>
            <a:miter lim="800000"/>
          </a:ln>
          <a:effectLst>
            <a:glow rad="152400">
              <a:srgbClr val="FFFFFF">
                <a:alpha val="13000"/>
              </a:srgbClr>
            </a:glow>
          </a:effectLst>
        </p:spPr>
        <p:txBody>
          <a:bodyPr vert="horz" lIns="274320" tIns="182880" rIns="274320" bIns="182880" rtlCol="0" anchor="ctr" anchorCtr="1">
            <a:normAutofit/>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r>
              <a:rPr lang="en-US" sz="3200" dirty="0">
                <a:ln w="6600">
                  <a:solidFill>
                    <a:schemeClr val="accent2"/>
                  </a:solidFill>
                  <a:prstDash val="solid"/>
                </a:ln>
                <a:solidFill>
                  <a:srgbClr val="FFFFFF"/>
                </a:solidFill>
                <a:effectLst>
                  <a:outerShdw dist="38100" dir="2700000" algn="tl" rotWithShape="0">
                    <a:schemeClr val="accent2"/>
                  </a:outerShdw>
                </a:effectLst>
              </a:rPr>
              <a:t>Hive Query Execution</a:t>
            </a:r>
            <a:endParaRPr lang="en-US" sz="3200" cap="none" spc="0"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5" name="Picture 4">
            <a:extLst>
              <a:ext uri="{FF2B5EF4-FFF2-40B4-BE49-F238E27FC236}">
                <a16:creationId xmlns:a16="http://schemas.microsoft.com/office/drawing/2014/main" id="{1F6973A3-53B0-4436-8C35-0455E0BE88D5}"/>
              </a:ext>
            </a:extLst>
          </p:cNvPr>
          <p:cNvPicPr>
            <a:picLocks noChangeAspect="1"/>
          </p:cNvPicPr>
          <p:nvPr/>
        </p:nvPicPr>
        <p:blipFill>
          <a:blip r:embed="rId2"/>
          <a:srcRect/>
          <a:stretch/>
        </p:blipFill>
        <p:spPr>
          <a:xfrm>
            <a:off x="6183086" y="2046513"/>
            <a:ext cx="5631542" cy="4223657"/>
          </a:xfrm>
          <a:prstGeom prst="rect">
            <a:avLst/>
          </a:prstGeom>
        </p:spPr>
      </p:pic>
      <p:pic>
        <p:nvPicPr>
          <p:cNvPr id="9" name="Picture 8">
            <a:extLst>
              <a:ext uri="{FF2B5EF4-FFF2-40B4-BE49-F238E27FC236}">
                <a16:creationId xmlns:a16="http://schemas.microsoft.com/office/drawing/2014/main" id="{2EE790FF-1CEC-436E-A28C-5E026099CAE6}"/>
              </a:ext>
            </a:extLst>
          </p:cNvPr>
          <p:cNvPicPr>
            <a:picLocks noChangeAspect="1"/>
          </p:cNvPicPr>
          <p:nvPr/>
        </p:nvPicPr>
        <p:blipFill>
          <a:blip r:embed="rId3"/>
          <a:srcRect/>
          <a:stretch/>
        </p:blipFill>
        <p:spPr>
          <a:xfrm>
            <a:off x="377373" y="2046514"/>
            <a:ext cx="5631543" cy="4223657"/>
          </a:xfrm>
          <a:prstGeom prst="rect">
            <a:avLst/>
          </a:prstGeom>
        </p:spPr>
      </p:pic>
    </p:spTree>
    <p:extLst>
      <p:ext uri="{BB962C8B-B14F-4D97-AF65-F5344CB8AC3E}">
        <p14:creationId xmlns:p14="http://schemas.microsoft.com/office/powerpoint/2010/main" val="2399506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4000" r="-4000"/>
          </a:stretch>
        </a:blipFill>
        <a:effectLst/>
      </p:bgPr>
    </p:bg>
    <p:spTree>
      <p:nvGrpSpPr>
        <p:cNvPr id="1" name=""/>
        <p:cNvGrpSpPr/>
        <p:nvPr/>
      </p:nvGrpSpPr>
      <p:grpSpPr>
        <a:xfrm>
          <a:off x="0" y="0"/>
          <a:ext cx="0" cy="0"/>
          <a:chOff x="0" y="0"/>
          <a:chExt cx="0" cy="0"/>
        </a:xfrm>
      </p:grpSpPr>
      <p:sp>
        <p:nvSpPr>
          <p:cNvPr id="6" name="Flowchart: Data 5">
            <a:extLst>
              <a:ext uri="{FF2B5EF4-FFF2-40B4-BE49-F238E27FC236}">
                <a16:creationId xmlns:a16="http://schemas.microsoft.com/office/drawing/2014/main" id="{62B2A3A0-05D9-4FA3-B6AC-8CC813EF6CB4}"/>
              </a:ext>
            </a:extLst>
          </p:cNvPr>
          <p:cNvSpPr/>
          <p:nvPr/>
        </p:nvSpPr>
        <p:spPr>
          <a:xfrm>
            <a:off x="0" y="0"/>
            <a:ext cx="7173311" cy="6858000"/>
          </a:xfrm>
          <a:prstGeom prst="flowChartInputOutput">
            <a:avLst/>
          </a:prstGeom>
          <a:solidFill>
            <a:schemeClr val="bg1">
              <a:lumMod val="95000"/>
              <a:lumOff val="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42D23F98-BB25-45CD-A5E0-6F69DA976B62}"/>
              </a:ext>
            </a:extLst>
          </p:cNvPr>
          <p:cNvSpPr>
            <a:spLocks noGrp="1"/>
          </p:cNvSpPr>
          <p:nvPr>
            <p:ph type="body" idx="1"/>
          </p:nvPr>
        </p:nvSpPr>
        <p:spPr>
          <a:xfrm>
            <a:off x="1527751" y="2175005"/>
            <a:ext cx="4641303" cy="2189843"/>
          </a:xfrm>
        </p:spPr>
        <p:txBody>
          <a:bodyPr/>
          <a:lstStyle/>
          <a:p>
            <a:r>
              <a:rPr lang="en-US" dirty="0"/>
              <a:t>Visualization is done with the help of three charts for each company:</a:t>
            </a:r>
          </a:p>
          <a:p>
            <a:pPr marL="342900" indent="-342900">
              <a:buFont typeface="Arial" panose="020B0604020202020204" pitchFamily="34" charset="0"/>
              <a:buChar char="•"/>
            </a:pPr>
            <a:r>
              <a:rPr lang="en-US" dirty="0"/>
              <a:t>Candlesticks</a:t>
            </a:r>
          </a:p>
          <a:p>
            <a:pPr marL="342900" indent="-342900">
              <a:buFont typeface="Arial" panose="020B0604020202020204" pitchFamily="34" charset="0"/>
              <a:buChar char="•"/>
            </a:pPr>
            <a:r>
              <a:rPr lang="en-US" dirty="0"/>
              <a:t>Bollinger Bands</a:t>
            </a:r>
          </a:p>
          <a:p>
            <a:pPr marL="342900" indent="-342900">
              <a:buFont typeface="Arial" panose="020B0604020202020204" pitchFamily="34" charset="0"/>
              <a:buChar char="•"/>
            </a:pPr>
            <a:r>
              <a:rPr lang="en-US" dirty="0"/>
              <a:t>Line charts</a:t>
            </a:r>
          </a:p>
          <a:p>
            <a:pPr marL="342900" indent="-342900">
              <a:buFont typeface="Arial" panose="020B0604020202020204" pitchFamily="34" charset="0"/>
              <a:buChar char="•"/>
            </a:pPr>
            <a:endParaRPr lang="en-US" dirty="0"/>
          </a:p>
        </p:txBody>
      </p:sp>
      <p:sp>
        <p:nvSpPr>
          <p:cNvPr id="4" name="Title 1">
            <a:extLst>
              <a:ext uri="{FF2B5EF4-FFF2-40B4-BE49-F238E27FC236}">
                <a16:creationId xmlns:a16="http://schemas.microsoft.com/office/drawing/2014/main" id="{39BF9F28-B1F3-4BE2-9E65-B96BB224751A}"/>
              </a:ext>
            </a:extLst>
          </p:cNvPr>
          <p:cNvSpPr txBox="1">
            <a:spLocks/>
          </p:cNvSpPr>
          <p:nvPr/>
        </p:nvSpPr>
        <p:spPr bwMode="blackWhite">
          <a:xfrm>
            <a:off x="1605075" y="320296"/>
            <a:ext cx="4486656" cy="1551402"/>
          </a:xfrm>
          <a:prstGeom prst="rect">
            <a:avLst/>
          </a:prstGeom>
          <a:noFill/>
          <a:ln w="38100" cap="sq">
            <a:solidFill>
              <a:srgbClr val="FFFFFF">
                <a:alpha val="90000"/>
              </a:srgbClr>
            </a:solidFill>
            <a:miter lim="800000"/>
          </a:ln>
          <a:effectLst>
            <a:glow rad="152400">
              <a:srgbClr val="FFFFFF">
                <a:alpha val="13000"/>
              </a:srgbClr>
            </a:glow>
          </a:effectLst>
        </p:spPr>
        <p:txBody>
          <a:bodyPr vert="horz" lIns="274320" tIns="182880" rIns="274320" bIns="182880" rtlCol="0" anchor="ctr" anchorCtr="1">
            <a:normAutofit/>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000" b="0" i="0" u="none" strike="noStrike" kern="1200" cap="all" spc="200" normalizeH="0" baseline="0" noProof="0" dirty="0">
                <a:ln>
                  <a:noFill/>
                </a:ln>
                <a:solidFill>
                  <a:srgbClr val="FFFFFF"/>
                </a:solidFill>
                <a:effectLst/>
                <a:uLnTx/>
                <a:uFillTx/>
                <a:latin typeface="Gill Sans MT" panose="020B0502020104020203"/>
                <a:ea typeface="+mj-ea"/>
                <a:cs typeface="+mj-cs"/>
              </a:rPr>
              <a:t>Visualization</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000" b="0" i="0" u="none" strike="noStrike" kern="1200" cap="all" spc="200" normalizeH="0" baseline="0" noProof="0" dirty="0">
                <a:ln>
                  <a:noFill/>
                </a:ln>
                <a:solidFill>
                  <a:srgbClr val="FFFFFF"/>
                </a:solidFill>
                <a:effectLst/>
                <a:uLnTx/>
                <a:uFillTx/>
                <a:latin typeface="Gill Sans MT" panose="020B0502020104020203"/>
                <a:ea typeface="+mj-ea"/>
                <a:cs typeface="+mj-cs"/>
              </a:rPr>
              <a:t>Using Tableau</a:t>
            </a:r>
          </a:p>
        </p:txBody>
      </p:sp>
      <p:pic>
        <p:nvPicPr>
          <p:cNvPr id="10" name="Picture 9">
            <a:extLst>
              <a:ext uri="{FF2B5EF4-FFF2-40B4-BE49-F238E27FC236}">
                <a16:creationId xmlns:a16="http://schemas.microsoft.com/office/drawing/2014/main" id="{23EC61B4-24FA-4820-98DE-CE8878F7FEAE}"/>
              </a:ext>
            </a:extLst>
          </p:cNvPr>
          <p:cNvPicPr>
            <a:picLocks noChangeAspect="1"/>
          </p:cNvPicPr>
          <p:nvPr/>
        </p:nvPicPr>
        <p:blipFill>
          <a:blip r:embed="rId4"/>
          <a:stretch>
            <a:fillRect/>
          </a:stretch>
        </p:blipFill>
        <p:spPr>
          <a:xfrm>
            <a:off x="1031220" y="4668155"/>
            <a:ext cx="2617367" cy="1869548"/>
          </a:xfrm>
          <a:prstGeom prst="rect">
            <a:avLst/>
          </a:prstGeom>
        </p:spPr>
      </p:pic>
      <p:pic>
        <p:nvPicPr>
          <p:cNvPr id="12" name="Picture 11">
            <a:extLst>
              <a:ext uri="{FF2B5EF4-FFF2-40B4-BE49-F238E27FC236}">
                <a16:creationId xmlns:a16="http://schemas.microsoft.com/office/drawing/2014/main" id="{74C1381D-63E0-40EE-826D-57ADF350374A}"/>
              </a:ext>
            </a:extLst>
          </p:cNvPr>
          <p:cNvPicPr>
            <a:picLocks noChangeAspect="1"/>
          </p:cNvPicPr>
          <p:nvPr/>
        </p:nvPicPr>
        <p:blipFill>
          <a:blip r:embed="rId5"/>
          <a:stretch>
            <a:fillRect/>
          </a:stretch>
        </p:blipFill>
        <p:spPr>
          <a:xfrm>
            <a:off x="4436863" y="4686048"/>
            <a:ext cx="3524724" cy="1851655"/>
          </a:xfrm>
          <a:prstGeom prst="rect">
            <a:avLst/>
          </a:prstGeom>
        </p:spPr>
      </p:pic>
      <p:pic>
        <p:nvPicPr>
          <p:cNvPr id="14" name="Picture 13">
            <a:extLst>
              <a:ext uri="{FF2B5EF4-FFF2-40B4-BE49-F238E27FC236}">
                <a16:creationId xmlns:a16="http://schemas.microsoft.com/office/drawing/2014/main" id="{8443683E-C79A-41D5-9BCE-0BB3B77D0603}"/>
              </a:ext>
            </a:extLst>
          </p:cNvPr>
          <p:cNvPicPr>
            <a:picLocks noChangeAspect="1"/>
          </p:cNvPicPr>
          <p:nvPr/>
        </p:nvPicPr>
        <p:blipFill>
          <a:blip r:embed="rId6"/>
          <a:stretch>
            <a:fillRect/>
          </a:stretch>
        </p:blipFill>
        <p:spPr>
          <a:xfrm>
            <a:off x="8710182" y="4686048"/>
            <a:ext cx="3017891" cy="1851655"/>
          </a:xfrm>
          <a:prstGeom prst="rect">
            <a:avLst/>
          </a:prstGeom>
        </p:spPr>
      </p:pic>
    </p:spTree>
    <p:extLst>
      <p:ext uri="{BB962C8B-B14F-4D97-AF65-F5344CB8AC3E}">
        <p14:creationId xmlns:p14="http://schemas.microsoft.com/office/powerpoint/2010/main" val="3410263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04CBF-9C5A-40C3-BD76-EE9A5FAA83D9}"/>
              </a:ext>
            </a:extLst>
          </p:cNvPr>
          <p:cNvSpPr>
            <a:spLocks noGrp="1"/>
          </p:cNvSpPr>
          <p:nvPr>
            <p:ph type="title"/>
          </p:nvPr>
        </p:nvSpPr>
        <p:spPr>
          <a:xfrm>
            <a:off x="6773205" y="1008386"/>
            <a:ext cx="4494998" cy="1134640"/>
          </a:xfrm>
          <a:noFill/>
          <a:ln>
            <a:solidFill>
              <a:schemeClr val="bg1"/>
            </a:solidFill>
          </a:ln>
          <a:effectLst>
            <a:outerShdw blurRad="63500" sx="102000" sy="102000" algn="ctr" rotWithShape="0">
              <a:prstClr val="black">
                <a:alpha val="40000"/>
              </a:prstClr>
            </a:outerShdw>
          </a:effectLst>
        </p:spPr>
        <p:txBody>
          <a:bodyPr/>
          <a:lstStyle/>
          <a:p>
            <a:r>
              <a:rPr lang="en-US" dirty="0">
                <a:solidFill>
                  <a:schemeClr val="bg1"/>
                </a:solidFill>
                <a:effectLst>
                  <a:outerShdw blurRad="38100" dist="38100" dir="2700000" algn="tl">
                    <a:srgbClr val="000000">
                      <a:alpha val="43137"/>
                    </a:srgbClr>
                  </a:outerShdw>
                </a:effectLst>
              </a:rPr>
              <a:t>About Candlesticks</a:t>
            </a:r>
          </a:p>
        </p:txBody>
      </p:sp>
      <p:pic>
        <p:nvPicPr>
          <p:cNvPr id="8" name="Picture Placeholder 7">
            <a:extLst>
              <a:ext uri="{FF2B5EF4-FFF2-40B4-BE49-F238E27FC236}">
                <a16:creationId xmlns:a16="http://schemas.microsoft.com/office/drawing/2014/main" id="{51570260-4608-4A2B-94EA-8D37F64B987A}"/>
              </a:ext>
            </a:extLst>
          </p:cNvPr>
          <p:cNvPicPr>
            <a:picLocks noGrp="1" noChangeAspect="1"/>
          </p:cNvPicPr>
          <p:nvPr>
            <p:ph type="pic" idx="1"/>
          </p:nvPr>
        </p:nvPicPr>
        <p:blipFill rotWithShape="1">
          <a:blip r:embed="rId2"/>
          <a:srcRect l="2330" t="3855" r="575" b="-462"/>
          <a:stretch/>
        </p:blipFill>
        <p:spPr>
          <a:xfrm>
            <a:off x="296093" y="1575706"/>
            <a:ext cx="5522322" cy="3706587"/>
          </a:xfrm>
        </p:spPr>
      </p:pic>
      <p:sp>
        <p:nvSpPr>
          <p:cNvPr id="4" name="Text Placeholder 3">
            <a:extLst>
              <a:ext uri="{FF2B5EF4-FFF2-40B4-BE49-F238E27FC236}">
                <a16:creationId xmlns:a16="http://schemas.microsoft.com/office/drawing/2014/main" id="{41C2C80C-5AB3-4FA6-B727-0078254EF44A}"/>
              </a:ext>
            </a:extLst>
          </p:cNvPr>
          <p:cNvSpPr>
            <a:spLocks noGrp="1"/>
          </p:cNvSpPr>
          <p:nvPr>
            <p:ph type="body" sz="half" idx="2"/>
          </p:nvPr>
        </p:nvSpPr>
        <p:spPr>
          <a:xfrm>
            <a:off x="7123324" y="2530733"/>
            <a:ext cx="3794760" cy="3400329"/>
          </a:xfrm>
        </p:spPr>
        <p:txBody>
          <a:bodyPr>
            <a:noAutofit/>
          </a:bodyPr>
          <a:lstStyle/>
          <a:p>
            <a:r>
              <a:rPr lang="en-US" sz="1800" dirty="0"/>
              <a:t>A candlestick is a type of price chart used that displays the high, low, open, and closing prices of a security for a specific period.</a:t>
            </a:r>
          </a:p>
          <a:p>
            <a:r>
              <a:rPr lang="en-US" sz="1800" dirty="0"/>
              <a:t> The wide part of the candlestick is called the "real body" and tells investors whether the closing price was higher or lower than the opening price (</a:t>
            </a:r>
            <a:r>
              <a:rPr lang="en-US" sz="1800" dirty="0">
                <a:solidFill>
                  <a:srgbClr val="FF0000"/>
                </a:solidFill>
              </a:rPr>
              <a:t>red</a:t>
            </a:r>
            <a:r>
              <a:rPr lang="en-US" sz="1800" dirty="0"/>
              <a:t> if the stock closed </a:t>
            </a:r>
            <a:r>
              <a:rPr lang="en-US" sz="1800" dirty="0">
                <a:solidFill>
                  <a:srgbClr val="FF0000"/>
                </a:solidFill>
              </a:rPr>
              <a:t>lower</a:t>
            </a:r>
            <a:r>
              <a:rPr lang="en-US" sz="1800" dirty="0"/>
              <a:t>, </a:t>
            </a:r>
            <a:r>
              <a:rPr lang="en-US" sz="1800" dirty="0">
                <a:solidFill>
                  <a:srgbClr val="00B050"/>
                </a:solidFill>
              </a:rPr>
              <a:t>green</a:t>
            </a:r>
            <a:r>
              <a:rPr lang="en-US" sz="1800" dirty="0"/>
              <a:t> if the stock closed </a:t>
            </a:r>
            <a:r>
              <a:rPr lang="en-US" sz="1800" dirty="0">
                <a:solidFill>
                  <a:srgbClr val="00B050"/>
                </a:solidFill>
              </a:rPr>
              <a:t>higher</a:t>
            </a:r>
            <a:r>
              <a:rPr lang="en-US" sz="1800" dirty="0"/>
              <a:t>).</a:t>
            </a:r>
          </a:p>
        </p:txBody>
      </p:sp>
      <p:sp>
        <p:nvSpPr>
          <p:cNvPr id="9" name="Rectangle 8">
            <a:extLst>
              <a:ext uri="{FF2B5EF4-FFF2-40B4-BE49-F238E27FC236}">
                <a16:creationId xmlns:a16="http://schemas.microsoft.com/office/drawing/2014/main" id="{BD83162D-EAB2-4035-A6BA-B705647CD605}"/>
              </a:ext>
            </a:extLst>
          </p:cNvPr>
          <p:cNvSpPr/>
          <p:nvPr/>
        </p:nvSpPr>
        <p:spPr>
          <a:xfrm>
            <a:off x="296093" y="926938"/>
            <a:ext cx="3100138" cy="584775"/>
          </a:xfrm>
          <a:prstGeom prst="rect">
            <a:avLst/>
          </a:prstGeom>
          <a:noFill/>
        </p:spPr>
        <p:txBody>
          <a:bodyPr wrap="square" lIns="91440" tIns="45720" rIns="91440" bIns="45720">
            <a:spAutoFit/>
          </a:bodyPr>
          <a:lstStyle/>
          <a:p>
            <a:pPr algn="ctr"/>
            <a:r>
              <a:rPr lang="en-US" sz="3200" b="1" cap="none" spc="0" dirty="0">
                <a:ln w="10160">
                  <a:solidFill>
                    <a:srgbClr val="00B050"/>
                  </a:solidFill>
                  <a:prstDash val="solid"/>
                </a:ln>
                <a:solidFill>
                  <a:srgbClr val="00B050"/>
                </a:solidFill>
                <a:effectLst>
                  <a:outerShdw blurRad="50800" dist="38100" dir="2700000" algn="tl" rotWithShape="0">
                    <a:prstClr val="black">
                      <a:alpha val="40000"/>
                    </a:prstClr>
                  </a:outerShdw>
                </a:effectLst>
              </a:rPr>
              <a:t>Bullish Candles</a:t>
            </a:r>
          </a:p>
        </p:txBody>
      </p:sp>
      <p:sp>
        <p:nvSpPr>
          <p:cNvPr id="11" name="Rectangle 10">
            <a:extLst>
              <a:ext uri="{FF2B5EF4-FFF2-40B4-BE49-F238E27FC236}">
                <a16:creationId xmlns:a16="http://schemas.microsoft.com/office/drawing/2014/main" id="{E8535A29-8867-46FE-8789-7986B472F161}"/>
              </a:ext>
            </a:extLst>
          </p:cNvPr>
          <p:cNvSpPr/>
          <p:nvPr/>
        </p:nvSpPr>
        <p:spPr>
          <a:xfrm>
            <a:off x="2514600" y="5346287"/>
            <a:ext cx="3303815" cy="584775"/>
          </a:xfrm>
          <a:prstGeom prst="rect">
            <a:avLst/>
          </a:prstGeom>
          <a:noFill/>
        </p:spPr>
        <p:txBody>
          <a:bodyPr wrap="square" lIns="91440" tIns="45720" rIns="91440" bIns="45720">
            <a:spAutoFit/>
          </a:bodyPr>
          <a:lstStyle/>
          <a:p>
            <a:pPr algn="ctr"/>
            <a:r>
              <a:rPr lang="en-US" sz="3200" b="1" cap="none" spc="0" dirty="0">
                <a:ln w="10160">
                  <a:solidFill>
                    <a:srgbClr val="FF0000"/>
                  </a:solidFill>
                  <a:prstDash val="solid"/>
                </a:ln>
                <a:solidFill>
                  <a:srgbClr val="FF0000"/>
                </a:solidFill>
                <a:effectLst>
                  <a:outerShdw blurRad="50800" dist="38100" dir="2700000" algn="tl" rotWithShape="0">
                    <a:prstClr val="black">
                      <a:alpha val="40000"/>
                    </a:prstClr>
                  </a:outerShdw>
                </a:effectLst>
              </a:rPr>
              <a:t>Bearish Candles</a:t>
            </a:r>
          </a:p>
        </p:txBody>
      </p:sp>
    </p:spTree>
    <p:extLst>
      <p:ext uri="{BB962C8B-B14F-4D97-AF65-F5344CB8AC3E}">
        <p14:creationId xmlns:p14="http://schemas.microsoft.com/office/powerpoint/2010/main" val="396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70220-677A-411B-B416-94321A555329}"/>
              </a:ext>
            </a:extLst>
          </p:cNvPr>
          <p:cNvSpPr>
            <a:spLocks noGrp="1"/>
          </p:cNvSpPr>
          <p:nvPr>
            <p:ph type="title"/>
          </p:nvPr>
        </p:nvSpPr>
        <p:spPr>
          <a:xfrm>
            <a:off x="6182265" y="978776"/>
            <a:ext cx="4451773" cy="1174991"/>
          </a:xfrm>
          <a:noFill/>
          <a:ln w="31750" cap="sq">
            <a:solidFill>
              <a:schemeClr val="bg1"/>
            </a:solidFill>
            <a:miter lim="800000"/>
          </a:ln>
          <a:effectLst>
            <a:glow rad="152400">
              <a:schemeClr val="bg1">
                <a:alpha val="13000"/>
              </a:schemeClr>
            </a:glow>
          </a:effectLst>
        </p:spPr>
        <p:txBody>
          <a:bodyPr vert="horz" wrap="square" lIns="182880" tIns="182880" rIns="182880" bIns="182880" rtlCol="0" anchor="ctr">
            <a:normAutofit/>
          </a:bodyPr>
          <a:lstStyle/>
          <a:p>
            <a:r>
              <a:rPr lang="en-US" dirty="0">
                <a:solidFill>
                  <a:schemeClr val="bg1"/>
                </a:solidFill>
              </a:rPr>
              <a:t>About trading in stock market</a:t>
            </a:r>
          </a:p>
        </p:txBody>
      </p:sp>
      <p:pic>
        <p:nvPicPr>
          <p:cNvPr id="4" name="Picture 3" descr="Hand with pen pointing at financial numbers">
            <a:extLst>
              <a:ext uri="{FF2B5EF4-FFF2-40B4-BE49-F238E27FC236}">
                <a16:creationId xmlns:a16="http://schemas.microsoft.com/office/drawing/2014/main" id="{AB2E0BE0-B684-4228-A4DF-58C8CAFFDF4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20" y="10"/>
            <a:ext cx="4657325" cy="6857990"/>
          </a:xfrm>
          <a:prstGeom prst="rect">
            <a:avLst/>
          </a:prstGeom>
        </p:spPr>
      </p:pic>
      <p:sp>
        <p:nvSpPr>
          <p:cNvPr id="3" name="Content Placeholder 2">
            <a:extLst>
              <a:ext uri="{FF2B5EF4-FFF2-40B4-BE49-F238E27FC236}">
                <a16:creationId xmlns:a16="http://schemas.microsoft.com/office/drawing/2014/main" id="{667D1328-A694-4327-A93A-3D919FD65B27}"/>
              </a:ext>
            </a:extLst>
          </p:cNvPr>
          <p:cNvSpPr>
            <a:spLocks noGrp="1"/>
          </p:cNvSpPr>
          <p:nvPr>
            <p:ph idx="1"/>
          </p:nvPr>
        </p:nvSpPr>
        <p:spPr>
          <a:xfrm>
            <a:off x="6182264" y="2638044"/>
            <a:ext cx="4451773" cy="3678089"/>
          </a:xfrm>
        </p:spPr>
        <p:txBody>
          <a:bodyPr>
            <a:normAutofit fontScale="92500" lnSpcReduction="20000"/>
          </a:bodyPr>
          <a:lstStyle/>
          <a:p>
            <a:pPr marL="0" indent="0">
              <a:buNone/>
            </a:pPr>
            <a:r>
              <a:rPr lang="en-US" dirty="0">
                <a:solidFill>
                  <a:schemeClr val="bg1"/>
                </a:solidFill>
              </a:rPr>
              <a:t>Stocks are but one of many possible ways to invest your hard-earned money. Why choose stocks instead of other options, such as bonds, rare coins, or antique sports cars? </a:t>
            </a:r>
          </a:p>
          <a:p>
            <a:pPr marL="0" indent="0">
              <a:buNone/>
            </a:pPr>
            <a:endParaRPr lang="en-US" dirty="0">
              <a:solidFill>
                <a:schemeClr val="bg1"/>
              </a:solidFill>
            </a:endParaRPr>
          </a:p>
          <a:p>
            <a:pPr marL="0" indent="0">
              <a:buNone/>
            </a:pPr>
            <a:r>
              <a:rPr lang="en-US" dirty="0">
                <a:solidFill>
                  <a:schemeClr val="bg1"/>
                </a:solidFill>
              </a:rPr>
              <a:t>Quite simply, the reason that savvy investors invest in stocks is that they provide the highest potential returns.  And over the long term, no other type of investment tends to perform better.</a:t>
            </a:r>
          </a:p>
          <a:p>
            <a:pPr marL="0" indent="0">
              <a:buNone/>
            </a:pPr>
            <a:endParaRPr lang="en-US" dirty="0">
              <a:solidFill>
                <a:schemeClr val="bg1"/>
              </a:solidFill>
            </a:endParaRPr>
          </a:p>
          <a:p>
            <a:pPr marL="0" indent="0">
              <a:buNone/>
            </a:pPr>
            <a:r>
              <a:rPr lang="en-US" dirty="0">
                <a:solidFill>
                  <a:schemeClr val="bg1"/>
                </a:solidFill>
              </a:rPr>
              <a:t>On the downside, stocks tend to be the most volatile investments. This means that the value of stocks can drop in the short term. </a:t>
            </a:r>
          </a:p>
        </p:txBody>
      </p:sp>
      <p:sp>
        <p:nvSpPr>
          <p:cNvPr id="8" name="Rectangle 7">
            <a:extLst>
              <a:ext uri="{FF2B5EF4-FFF2-40B4-BE49-F238E27FC236}">
                <a16:creationId xmlns:a16="http://schemas.microsoft.com/office/drawing/2014/main" id="{F4C1E649-E35B-468D-B436-177D64F552B9}"/>
              </a:ext>
            </a:extLst>
          </p:cNvPr>
          <p:cNvSpPr/>
          <p:nvPr/>
        </p:nvSpPr>
        <p:spPr>
          <a:xfrm>
            <a:off x="211814" y="1155154"/>
            <a:ext cx="4233735" cy="4893647"/>
          </a:xfrm>
          <a:prstGeom prst="rect">
            <a:avLst/>
          </a:prstGeom>
          <a:noFill/>
        </p:spPr>
        <p:txBody>
          <a:bodyPr wrap="square" lIns="91440" tIns="45720" rIns="91440" bIns="45720">
            <a:spAutoFit/>
          </a:bodyPr>
          <a:lstStyle/>
          <a:p>
            <a:pPr marL="0" indent="0" algn="ctr">
              <a:buFont typeface="Arial" panose="020B0604020202020204" pitchFamily="34" charset="0"/>
              <a:buNone/>
            </a:pPr>
            <a:r>
              <a:rPr lang="en-US"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Mark Twain once divided the world into two kinds of people: those who have seen the famous Indian monument, the Taj Mahal, and those who haven't. The same could be said about investors.</a:t>
            </a:r>
          </a:p>
          <a:p>
            <a:pPr marL="0" indent="0" algn="ctr">
              <a:buFont typeface="Arial" panose="020B0604020202020204" pitchFamily="34" charset="0"/>
              <a:buNone/>
            </a:pPr>
            <a:endParaRPr lang="en-US"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a:p>
            <a:pPr marL="0" indent="0" algn="ctr">
              <a:buFont typeface="Arial" panose="020B0604020202020204" pitchFamily="34" charset="0"/>
              <a:buNone/>
            </a:pPr>
            <a:r>
              <a:rPr lang="en-US"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There are two kinds of people those who understand stocks India and those who don't. </a:t>
            </a:r>
          </a:p>
        </p:txBody>
      </p:sp>
    </p:spTree>
    <p:extLst>
      <p:ext uri="{BB962C8B-B14F-4D97-AF65-F5344CB8AC3E}">
        <p14:creationId xmlns:p14="http://schemas.microsoft.com/office/powerpoint/2010/main" val="4042920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E8D7D-8209-4B7C-8B01-6EDFAAEA5121}"/>
              </a:ext>
            </a:extLst>
          </p:cNvPr>
          <p:cNvSpPr txBox="1">
            <a:spLocks/>
          </p:cNvSpPr>
          <p:nvPr/>
        </p:nvSpPr>
        <p:spPr bwMode="blackWhite">
          <a:xfrm>
            <a:off x="265006" y="304530"/>
            <a:ext cx="5830994" cy="1551402"/>
          </a:xfrm>
          <a:prstGeom prst="rect">
            <a:avLst/>
          </a:prstGeom>
          <a:noFill/>
          <a:ln w="38100" cap="sq">
            <a:solidFill>
              <a:srgbClr val="FFFFFF">
                <a:alpha val="90000"/>
              </a:srgbClr>
            </a:solidFill>
            <a:miter lim="800000"/>
          </a:ln>
          <a:effectLst>
            <a:glow rad="152400">
              <a:srgbClr val="FFFFFF">
                <a:alpha val="13000"/>
              </a:srgbClr>
            </a:glow>
          </a:effectLst>
        </p:spPr>
        <p:txBody>
          <a:bodyPr vert="horz" lIns="274320" tIns="182880" rIns="274320" bIns="182880" rtlCol="0" anchor="ctr" anchorCtr="1">
            <a:normAutofit/>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000" b="0" i="0" u="none" strike="noStrike" kern="1200" cap="all" spc="200" normalizeH="0" baseline="0" noProof="0" dirty="0">
                <a:ln>
                  <a:noFill/>
                </a:ln>
                <a:solidFill>
                  <a:srgbClr val="FFFFFF"/>
                </a:solidFill>
                <a:effectLst/>
                <a:uLnTx/>
                <a:uFillTx/>
                <a:latin typeface="Gill Sans MT" panose="020B0502020104020203"/>
                <a:ea typeface="+mj-ea"/>
                <a:cs typeface="+mj-cs"/>
              </a:rPr>
              <a:t>Creating Candlesticks</a:t>
            </a:r>
          </a:p>
        </p:txBody>
      </p:sp>
      <p:pic>
        <p:nvPicPr>
          <p:cNvPr id="4" name="Picture 3">
            <a:extLst>
              <a:ext uri="{FF2B5EF4-FFF2-40B4-BE49-F238E27FC236}">
                <a16:creationId xmlns:a16="http://schemas.microsoft.com/office/drawing/2014/main" id="{144E90F0-75E0-41AA-B706-67D54394597C}"/>
              </a:ext>
            </a:extLst>
          </p:cNvPr>
          <p:cNvPicPr>
            <a:picLocks noChangeAspect="1"/>
          </p:cNvPicPr>
          <p:nvPr/>
        </p:nvPicPr>
        <p:blipFill rotWithShape="1">
          <a:blip r:embed="rId3"/>
          <a:srcRect l="29562" t="24541" r="34418" b="34384"/>
          <a:stretch/>
        </p:blipFill>
        <p:spPr>
          <a:xfrm>
            <a:off x="6889530" y="351828"/>
            <a:ext cx="4524704" cy="2900856"/>
          </a:xfrm>
          <a:prstGeom prst="rect">
            <a:avLst/>
          </a:prstGeom>
        </p:spPr>
      </p:pic>
      <p:sp>
        <p:nvSpPr>
          <p:cNvPr id="5" name="Content Placeholder 2">
            <a:extLst>
              <a:ext uri="{FF2B5EF4-FFF2-40B4-BE49-F238E27FC236}">
                <a16:creationId xmlns:a16="http://schemas.microsoft.com/office/drawing/2014/main" id="{9CE8F315-9558-44B9-A4C7-4DA79CE3F422}"/>
              </a:ext>
            </a:extLst>
          </p:cNvPr>
          <p:cNvSpPr txBox="1">
            <a:spLocks/>
          </p:cNvSpPr>
          <p:nvPr/>
        </p:nvSpPr>
        <p:spPr>
          <a:xfrm>
            <a:off x="265005" y="2159876"/>
            <a:ext cx="5830993" cy="3790577"/>
          </a:xfrm>
          <a:prstGeom prst="rect">
            <a:avLst/>
          </a:prstGeom>
        </p:spPr>
        <p:txBody>
          <a:bodyPr>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sz="2000" dirty="0">
                <a:solidFill>
                  <a:schemeClr val="bg1"/>
                </a:solidFill>
              </a:rPr>
              <a:t>Creating three calculated fields, for: </a:t>
            </a:r>
          </a:p>
          <a:p>
            <a:pPr lvl="1"/>
            <a:r>
              <a:rPr lang="en-US" sz="1800" dirty="0">
                <a:solidFill>
                  <a:schemeClr val="bg1"/>
                </a:solidFill>
              </a:rPr>
              <a:t>Market Growth/Decline</a:t>
            </a:r>
          </a:p>
          <a:p>
            <a:pPr lvl="1"/>
            <a:r>
              <a:rPr lang="en-US" sz="1800" dirty="0">
                <a:solidFill>
                  <a:schemeClr val="bg1"/>
                </a:solidFill>
              </a:rPr>
              <a:t>Open price &gt; Close Price</a:t>
            </a:r>
          </a:p>
          <a:p>
            <a:pPr lvl="1"/>
            <a:r>
              <a:rPr lang="en-US" sz="1800" dirty="0">
                <a:solidFill>
                  <a:schemeClr val="bg1"/>
                </a:solidFill>
              </a:rPr>
              <a:t>Close Price &gt; Open Price</a:t>
            </a:r>
          </a:p>
          <a:p>
            <a:pPr marL="0" indent="0">
              <a:buNone/>
            </a:pPr>
            <a:endParaRPr lang="en-US" sz="2000" dirty="0">
              <a:solidFill>
                <a:schemeClr val="bg1"/>
              </a:solidFill>
            </a:endParaRPr>
          </a:p>
          <a:p>
            <a:pPr marL="0" indent="0">
              <a:buNone/>
            </a:pPr>
            <a:endParaRPr lang="en-US" sz="2000" dirty="0">
              <a:solidFill>
                <a:schemeClr val="bg1"/>
              </a:solidFill>
            </a:endParaRPr>
          </a:p>
        </p:txBody>
      </p:sp>
      <p:pic>
        <p:nvPicPr>
          <p:cNvPr id="7" name="Picture 6">
            <a:extLst>
              <a:ext uri="{FF2B5EF4-FFF2-40B4-BE49-F238E27FC236}">
                <a16:creationId xmlns:a16="http://schemas.microsoft.com/office/drawing/2014/main" id="{3E0E0D84-7335-49E6-84B7-A6043C607306}"/>
              </a:ext>
            </a:extLst>
          </p:cNvPr>
          <p:cNvPicPr>
            <a:picLocks noChangeAspect="1"/>
          </p:cNvPicPr>
          <p:nvPr/>
        </p:nvPicPr>
        <p:blipFill rotWithShape="1">
          <a:blip r:embed="rId4"/>
          <a:srcRect l="29613" t="24585" r="35215" b="33095"/>
          <a:stretch/>
        </p:blipFill>
        <p:spPr>
          <a:xfrm>
            <a:off x="6889530" y="3492064"/>
            <a:ext cx="4524704" cy="2900856"/>
          </a:xfrm>
          <a:prstGeom prst="rect">
            <a:avLst/>
          </a:prstGeom>
        </p:spPr>
      </p:pic>
    </p:spTree>
    <p:extLst>
      <p:ext uri="{BB962C8B-B14F-4D97-AF65-F5344CB8AC3E}">
        <p14:creationId xmlns:p14="http://schemas.microsoft.com/office/powerpoint/2010/main" val="2761991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nance trade numbers">
            <a:extLst>
              <a:ext uri="{FF2B5EF4-FFF2-40B4-BE49-F238E27FC236}">
                <a16:creationId xmlns:a16="http://schemas.microsoft.com/office/drawing/2014/main" id="{4A654FFB-E7BB-410B-90B4-99BB980CC6B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 y="0"/>
            <a:ext cx="12191999" cy="6858000"/>
          </a:xfrm>
          <a:prstGeom prst="rect">
            <a:avLst/>
          </a:prstGeom>
        </p:spPr>
      </p:pic>
      <p:pic>
        <p:nvPicPr>
          <p:cNvPr id="4" name="Picture 3">
            <a:extLst>
              <a:ext uri="{FF2B5EF4-FFF2-40B4-BE49-F238E27FC236}">
                <a16:creationId xmlns:a16="http://schemas.microsoft.com/office/drawing/2014/main" id="{340A5C69-BF80-45B1-BD95-AAD749459550}"/>
              </a:ext>
            </a:extLst>
          </p:cNvPr>
          <p:cNvPicPr>
            <a:picLocks noChangeAspect="1"/>
          </p:cNvPicPr>
          <p:nvPr/>
        </p:nvPicPr>
        <p:blipFill rotWithShape="1">
          <a:blip r:embed="rId3"/>
          <a:srcRect l="15412" t="19257" r="1010" b="12566"/>
          <a:stretch/>
        </p:blipFill>
        <p:spPr>
          <a:xfrm>
            <a:off x="314326" y="242820"/>
            <a:ext cx="5202589" cy="2386080"/>
          </a:xfrm>
          <a:prstGeom prst="rect">
            <a:avLst/>
          </a:prstGeom>
        </p:spPr>
      </p:pic>
      <p:pic>
        <p:nvPicPr>
          <p:cNvPr id="6" name="Picture 5">
            <a:extLst>
              <a:ext uri="{FF2B5EF4-FFF2-40B4-BE49-F238E27FC236}">
                <a16:creationId xmlns:a16="http://schemas.microsoft.com/office/drawing/2014/main" id="{8ABF5BC2-7DA7-4A74-8AC8-CC16A6439E1B}"/>
              </a:ext>
            </a:extLst>
          </p:cNvPr>
          <p:cNvPicPr>
            <a:picLocks noChangeAspect="1"/>
          </p:cNvPicPr>
          <p:nvPr/>
        </p:nvPicPr>
        <p:blipFill rotWithShape="1">
          <a:blip r:embed="rId4"/>
          <a:srcRect l="26964" t="12366" r="12563" b="12730"/>
          <a:stretch/>
        </p:blipFill>
        <p:spPr>
          <a:xfrm>
            <a:off x="638167" y="2871720"/>
            <a:ext cx="5191137" cy="3615035"/>
          </a:xfrm>
          <a:prstGeom prst="rect">
            <a:avLst/>
          </a:prstGeom>
        </p:spPr>
      </p:pic>
      <p:pic>
        <p:nvPicPr>
          <p:cNvPr id="8" name="Picture 7">
            <a:extLst>
              <a:ext uri="{FF2B5EF4-FFF2-40B4-BE49-F238E27FC236}">
                <a16:creationId xmlns:a16="http://schemas.microsoft.com/office/drawing/2014/main" id="{93AE6DF9-412B-4842-ACF4-7657F2C45B80}"/>
              </a:ext>
            </a:extLst>
          </p:cNvPr>
          <p:cNvPicPr>
            <a:picLocks noChangeAspect="1"/>
          </p:cNvPicPr>
          <p:nvPr/>
        </p:nvPicPr>
        <p:blipFill rotWithShape="1">
          <a:blip r:embed="rId5"/>
          <a:srcRect l="27593" t="12800" r="12255" b="12156"/>
          <a:stretch/>
        </p:blipFill>
        <p:spPr>
          <a:xfrm>
            <a:off x="6467472" y="2871720"/>
            <a:ext cx="5153758" cy="3615034"/>
          </a:xfrm>
          <a:prstGeom prst="rect">
            <a:avLst/>
          </a:prstGeom>
        </p:spPr>
      </p:pic>
      <p:sp>
        <p:nvSpPr>
          <p:cNvPr id="9" name="Content Placeholder 2">
            <a:extLst>
              <a:ext uri="{FF2B5EF4-FFF2-40B4-BE49-F238E27FC236}">
                <a16:creationId xmlns:a16="http://schemas.microsoft.com/office/drawing/2014/main" id="{8D58B98A-73F7-470E-B14B-AF8B2B4FC9E9}"/>
              </a:ext>
            </a:extLst>
          </p:cNvPr>
          <p:cNvSpPr txBox="1">
            <a:spLocks/>
          </p:cNvSpPr>
          <p:nvPr/>
        </p:nvSpPr>
        <p:spPr>
          <a:xfrm>
            <a:off x="5129213" y="1014413"/>
            <a:ext cx="6973277" cy="1099840"/>
          </a:xfrm>
          <a:prstGeom prst="rect">
            <a:avLst/>
          </a:prstGeom>
        </p:spPr>
        <p:txBody>
          <a:bodyPr>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None/>
            </a:pPr>
            <a:r>
              <a:rPr lang="en-US" sz="2800" dirty="0">
                <a:solidFill>
                  <a:schemeClr val="bg1"/>
                </a:solidFill>
              </a:rPr>
              <a:t>Banding the candles in colors relative to market growth and decline.</a:t>
            </a:r>
          </a:p>
        </p:txBody>
      </p:sp>
    </p:spTree>
    <p:extLst>
      <p:ext uri="{BB962C8B-B14F-4D97-AF65-F5344CB8AC3E}">
        <p14:creationId xmlns:p14="http://schemas.microsoft.com/office/powerpoint/2010/main" val="1178814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4" name="Picture 3" descr="Hand with pen pointing at financial numbers">
            <a:extLst>
              <a:ext uri="{FF2B5EF4-FFF2-40B4-BE49-F238E27FC236}">
                <a16:creationId xmlns:a16="http://schemas.microsoft.com/office/drawing/2014/main" id="{AB2E0BE0-B684-4228-A4DF-58C8CAFFDF4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20" y="10"/>
            <a:ext cx="4657325" cy="6857990"/>
          </a:xfrm>
          <a:prstGeom prst="rect">
            <a:avLst/>
          </a:prstGeom>
        </p:spPr>
      </p:pic>
      <p:sp>
        <p:nvSpPr>
          <p:cNvPr id="2" name="Title 1">
            <a:extLst>
              <a:ext uri="{FF2B5EF4-FFF2-40B4-BE49-F238E27FC236}">
                <a16:creationId xmlns:a16="http://schemas.microsoft.com/office/drawing/2014/main" id="{51F70220-677A-411B-B416-94321A555329}"/>
              </a:ext>
            </a:extLst>
          </p:cNvPr>
          <p:cNvSpPr>
            <a:spLocks noGrp="1"/>
          </p:cNvSpPr>
          <p:nvPr>
            <p:ph type="title"/>
          </p:nvPr>
        </p:nvSpPr>
        <p:spPr>
          <a:xfrm>
            <a:off x="102795" y="843029"/>
            <a:ext cx="4451773" cy="1174991"/>
          </a:xfrm>
          <a:noFill/>
          <a:ln w="31750" cap="sq">
            <a:solidFill>
              <a:schemeClr val="bg1"/>
            </a:solidFill>
            <a:miter lim="800000"/>
          </a:ln>
          <a:effectLst>
            <a:glow rad="152400">
              <a:schemeClr val="bg1">
                <a:alpha val="13000"/>
              </a:schemeClr>
            </a:glow>
          </a:effectLst>
        </p:spPr>
        <p:txBody>
          <a:bodyPr vert="horz" wrap="square" lIns="182880" tIns="182880" rIns="182880" bIns="182880" rtlCol="0" anchor="ctr">
            <a:normAutofit/>
          </a:bodyPr>
          <a:lstStyle/>
          <a:p>
            <a:r>
              <a:rPr lang="en-US" dirty="0">
                <a:solidFill>
                  <a:schemeClr val="bg1"/>
                </a:solidFill>
              </a:rPr>
              <a:t>Bollinger bands</a:t>
            </a:r>
          </a:p>
        </p:txBody>
      </p:sp>
      <p:sp>
        <p:nvSpPr>
          <p:cNvPr id="3" name="Content Placeholder 2">
            <a:extLst>
              <a:ext uri="{FF2B5EF4-FFF2-40B4-BE49-F238E27FC236}">
                <a16:creationId xmlns:a16="http://schemas.microsoft.com/office/drawing/2014/main" id="{667D1328-A694-4327-A93A-3D919FD65B27}"/>
              </a:ext>
            </a:extLst>
          </p:cNvPr>
          <p:cNvSpPr>
            <a:spLocks noGrp="1"/>
          </p:cNvSpPr>
          <p:nvPr>
            <p:ph idx="1"/>
          </p:nvPr>
        </p:nvSpPr>
        <p:spPr>
          <a:xfrm>
            <a:off x="4911214" y="178976"/>
            <a:ext cx="6120580" cy="3678089"/>
          </a:xfrm>
        </p:spPr>
        <p:txBody>
          <a:bodyPr>
            <a:normAutofit/>
          </a:bodyPr>
          <a:lstStyle/>
          <a:p>
            <a:pPr marL="0" indent="0">
              <a:buNone/>
            </a:pPr>
            <a:r>
              <a:rPr lang="en-US" dirty="0">
                <a:solidFill>
                  <a:schemeClr val="bg1"/>
                </a:solidFill>
              </a:rPr>
              <a:t>Bollinger Bands is one of the popular technical analysis tools, where three different lines are drawn, with one below and one above the security price line. </a:t>
            </a:r>
          </a:p>
          <a:p>
            <a:pPr marL="0" indent="0">
              <a:buNone/>
            </a:pPr>
            <a:r>
              <a:rPr lang="en-US" dirty="0">
                <a:solidFill>
                  <a:schemeClr val="bg1"/>
                </a:solidFill>
              </a:rPr>
              <a:t>Its specific period moving average is denoted as midline to form an ‘envelope’. These lines show a band or a volatility range in which a particular security price is moving up or down. Volatility is shown on the basis of standard deviation for a particular security, which is denoted by upper and lower line/band, as standard deviation is a measure of volatility. </a:t>
            </a:r>
          </a:p>
        </p:txBody>
      </p:sp>
      <p:pic>
        <p:nvPicPr>
          <p:cNvPr id="6" name="Picture 5">
            <a:extLst>
              <a:ext uri="{FF2B5EF4-FFF2-40B4-BE49-F238E27FC236}">
                <a16:creationId xmlns:a16="http://schemas.microsoft.com/office/drawing/2014/main" id="{6E6D3C6B-CA88-433F-A998-F41BC338472B}"/>
              </a:ext>
            </a:extLst>
          </p:cNvPr>
          <p:cNvPicPr>
            <a:picLocks noChangeAspect="1"/>
          </p:cNvPicPr>
          <p:nvPr/>
        </p:nvPicPr>
        <p:blipFill rotWithShape="1">
          <a:blip r:embed="rId4"/>
          <a:srcRect l="14624" t="4658" r="285"/>
          <a:stretch/>
        </p:blipFill>
        <p:spPr>
          <a:xfrm>
            <a:off x="2888456" y="3071058"/>
            <a:ext cx="6415088" cy="3607966"/>
          </a:xfrm>
          <a:prstGeom prst="rect">
            <a:avLst/>
          </a:prstGeom>
        </p:spPr>
      </p:pic>
    </p:spTree>
    <p:extLst>
      <p:ext uri="{BB962C8B-B14F-4D97-AF65-F5344CB8AC3E}">
        <p14:creationId xmlns:p14="http://schemas.microsoft.com/office/powerpoint/2010/main" val="8561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6000" b="-1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17165-5537-4721-9A5A-3C917F5A312E}"/>
              </a:ext>
            </a:extLst>
          </p:cNvPr>
          <p:cNvSpPr txBox="1">
            <a:spLocks/>
          </p:cNvSpPr>
          <p:nvPr/>
        </p:nvSpPr>
        <p:spPr bwMode="blackWhite">
          <a:xfrm>
            <a:off x="722206" y="299344"/>
            <a:ext cx="4349857" cy="1395683"/>
          </a:xfrm>
          <a:prstGeom prst="rect">
            <a:avLst/>
          </a:prstGeom>
          <a:noFill/>
          <a:ln w="38100" cap="sq">
            <a:solidFill>
              <a:srgbClr val="FFFFFF">
                <a:alpha val="90000"/>
              </a:srgbClr>
            </a:solidFill>
            <a:miter lim="800000"/>
          </a:ln>
          <a:effectLst>
            <a:glow rad="152400">
              <a:srgbClr val="FFFFFF">
                <a:alpha val="13000"/>
              </a:srgbClr>
            </a:glow>
          </a:effectLst>
        </p:spPr>
        <p:txBody>
          <a:bodyPr vert="horz" lIns="274320" tIns="182880" rIns="274320" bIns="182880" rtlCol="0" anchor="ctr" anchorCtr="1">
            <a:normAutofit/>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000" b="0" i="0" u="none" strike="noStrike" kern="1200" cap="all" spc="200" normalizeH="0" baseline="0" noProof="0" dirty="0">
                <a:ln>
                  <a:noFill/>
                </a:ln>
                <a:solidFill>
                  <a:srgbClr val="FFFFFF"/>
                </a:solidFill>
                <a:effectLst/>
                <a:uLnTx/>
                <a:uFillTx/>
                <a:latin typeface="Gill Sans MT" panose="020B0502020104020203"/>
                <a:ea typeface="+mj-ea"/>
                <a:cs typeface="+mj-cs"/>
              </a:rPr>
              <a:t>Creating </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000" b="0" i="0" u="none" strike="noStrike" kern="1200" cap="all" spc="200" normalizeH="0" baseline="0" noProof="0" dirty="0">
                <a:ln>
                  <a:noFill/>
                </a:ln>
                <a:solidFill>
                  <a:srgbClr val="FFFFFF"/>
                </a:solidFill>
                <a:effectLst/>
                <a:uLnTx/>
                <a:uFillTx/>
                <a:latin typeface="Gill Sans MT" panose="020B0502020104020203"/>
                <a:ea typeface="+mj-ea"/>
                <a:cs typeface="+mj-cs"/>
              </a:rPr>
              <a:t>Bollinger bands</a:t>
            </a:r>
          </a:p>
        </p:txBody>
      </p:sp>
      <p:sp>
        <p:nvSpPr>
          <p:cNvPr id="3" name="Content Placeholder 2">
            <a:extLst>
              <a:ext uri="{FF2B5EF4-FFF2-40B4-BE49-F238E27FC236}">
                <a16:creationId xmlns:a16="http://schemas.microsoft.com/office/drawing/2014/main" id="{D0778C68-D31F-4F47-BBD6-26D62938D2B3}"/>
              </a:ext>
            </a:extLst>
          </p:cNvPr>
          <p:cNvSpPr txBox="1">
            <a:spLocks/>
          </p:cNvSpPr>
          <p:nvPr/>
        </p:nvSpPr>
        <p:spPr>
          <a:xfrm>
            <a:off x="722205" y="1945752"/>
            <a:ext cx="4349857" cy="2300287"/>
          </a:xfrm>
          <a:prstGeom prst="rect">
            <a:avLst/>
          </a:prstGeom>
        </p:spPr>
        <p:txBody>
          <a:bodyPr>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dirty="0">
                <a:solidFill>
                  <a:schemeClr val="bg1"/>
                </a:solidFill>
              </a:rPr>
              <a:t>Creating three calculated fields, for: </a:t>
            </a:r>
          </a:p>
          <a:p>
            <a:pPr lvl="1"/>
            <a:r>
              <a:rPr lang="en-US" dirty="0">
                <a:solidFill>
                  <a:schemeClr val="bg1"/>
                </a:solidFill>
              </a:rPr>
              <a:t>Moving Average</a:t>
            </a:r>
          </a:p>
          <a:p>
            <a:pPr lvl="1"/>
            <a:r>
              <a:rPr lang="en-US" dirty="0">
                <a:solidFill>
                  <a:schemeClr val="bg1"/>
                </a:solidFill>
              </a:rPr>
              <a:t>Upper Band</a:t>
            </a:r>
          </a:p>
          <a:p>
            <a:pPr lvl="1"/>
            <a:r>
              <a:rPr lang="en-US" dirty="0">
                <a:solidFill>
                  <a:schemeClr val="bg1"/>
                </a:solidFill>
              </a:rPr>
              <a:t>Lower Band</a:t>
            </a:r>
          </a:p>
          <a:p>
            <a:pPr marL="0" indent="0">
              <a:buNone/>
            </a:pPr>
            <a:r>
              <a:rPr lang="en-US" dirty="0">
                <a:solidFill>
                  <a:schemeClr val="bg1"/>
                </a:solidFill>
              </a:rPr>
              <a:t>With a parameter to set the number of days for calculating moving average.</a:t>
            </a:r>
          </a:p>
          <a:p>
            <a:pPr marL="0" indent="0">
              <a:buNone/>
            </a:pPr>
            <a:endParaRPr lang="en-US" sz="2000" dirty="0">
              <a:solidFill>
                <a:schemeClr val="bg1"/>
              </a:solidFill>
            </a:endParaRPr>
          </a:p>
          <a:p>
            <a:pPr marL="0" indent="0">
              <a:buNone/>
            </a:pPr>
            <a:endParaRPr lang="en-US" sz="2000" dirty="0">
              <a:solidFill>
                <a:schemeClr val="bg1"/>
              </a:solidFill>
            </a:endParaRPr>
          </a:p>
        </p:txBody>
      </p:sp>
      <p:pic>
        <p:nvPicPr>
          <p:cNvPr id="5" name="Picture 4">
            <a:extLst>
              <a:ext uri="{FF2B5EF4-FFF2-40B4-BE49-F238E27FC236}">
                <a16:creationId xmlns:a16="http://schemas.microsoft.com/office/drawing/2014/main" id="{F0B54112-A8D3-4E9D-B2B7-5AA1663AA1D7}"/>
              </a:ext>
            </a:extLst>
          </p:cNvPr>
          <p:cNvPicPr>
            <a:picLocks noChangeAspect="1"/>
          </p:cNvPicPr>
          <p:nvPr/>
        </p:nvPicPr>
        <p:blipFill rotWithShape="1">
          <a:blip r:embed="rId3"/>
          <a:srcRect l="28946" t="24779" r="28633" b="33534"/>
          <a:stretch/>
        </p:blipFill>
        <p:spPr>
          <a:xfrm>
            <a:off x="722204" y="4246039"/>
            <a:ext cx="4349857" cy="2403237"/>
          </a:xfrm>
          <a:prstGeom prst="rect">
            <a:avLst/>
          </a:prstGeom>
        </p:spPr>
      </p:pic>
      <p:pic>
        <p:nvPicPr>
          <p:cNvPr id="7" name="Picture 6">
            <a:extLst>
              <a:ext uri="{FF2B5EF4-FFF2-40B4-BE49-F238E27FC236}">
                <a16:creationId xmlns:a16="http://schemas.microsoft.com/office/drawing/2014/main" id="{867A34B6-7015-4360-83F1-B845CE2008BC}"/>
              </a:ext>
            </a:extLst>
          </p:cNvPr>
          <p:cNvPicPr>
            <a:picLocks noChangeAspect="1"/>
          </p:cNvPicPr>
          <p:nvPr/>
        </p:nvPicPr>
        <p:blipFill rotWithShape="1">
          <a:blip r:embed="rId4"/>
          <a:srcRect l="28594" t="24779" r="31211" b="29365"/>
          <a:stretch/>
        </p:blipFill>
        <p:spPr>
          <a:xfrm>
            <a:off x="6096000" y="304530"/>
            <a:ext cx="4900613" cy="3143251"/>
          </a:xfrm>
          <a:prstGeom prst="rect">
            <a:avLst/>
          </a:prstGeom>
        </p:spPr>
      </p:pic>
      <p:pic>
        <p:nvPicPr>
          <p:cNvPr id="9" name="Picture 8">
            <a:extLst>
              <a:ext uri="{FF2B5EF4-FFF2-40B4-BE49-F238E27FC236}">
                <a16:creationId xmlns:a16="http://schemas.microsoft.com/office/drawing/2014/main" id="{8B91E52E-CB0E-44A2-82B9-EE32D27DEEA7}"/>
              </a:ext>
            </a:extLst>
          </p:cNvPr>
          <p:cNvPicPr>
            <a:picLocks noChangeAspect="1"/>
          </p:cNvPicPr>
          <p:nvPr/>
        </p:nvPicPr>
        <p:blipFill rotWithShape="1">
          <a:blip r:embed="rId5"/>
          <a:srcRect l="28125" t="25717" r="31680" b="28428"/>
          <a:stretch/>
        </p:blipFill>
        <p:spPr>
          <a:xfrm>
            <a:off x="6105524" y="3506024"/>
            <a:ext cx="4900613" cy="3143252"/>
          </a:xfrm>
          <a:prstGeom prst="rect">
            <a:avLst/>
          </a:prstGeom>
        </p:spPr>
      </p:pic>
    </p:spTree>
    <p:extLst>
      <p:ext uri="{BB962C8B-B14F-4D97-AF65-F5344CB8AC3E}">
        <p14:creationId xmlns:p14="http://schemas.microsoft.com/office/powerpoint/2010/main" val="1826624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nance trade numbers">
            <a:extLst>
              <a:ext uri="{FF2B5EF4-FFF2-40B4-BE49-F238E27FC236}">
                <a16:creationId xmlns:a16="http://schemas.microsoft.com/office/drawing/2014/main" id="{4A654FFB-E7BB-410B-90B4-99BB980CC6B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 y="0"/>
            <a:ext cx="12191999" cy="6858000"/>
          </a:xfrm>
          <a:prstGeom prst="rect">
            <a:avLst/>
          </a:prstGeom>
        </p:spPr>
      </p:pic>
      <p:sp>
        <p:nvSpPr>
          <p:cNvPr id="9" name="Content Placeholder 2">
            <a:extLst>
              <a:ext uri="{FF2B5EF4-FFF2-40B4-BE49-F238E27FC236}">
                <a16:creationId xmlns:a16="http://schemas.microsoft.com/office/drawing/2014/main" id="{8D58B98A-73F7-470E-B14B-AF8B2B4FC9E9}"/>
              </a:ext>
            </a:extLst>
          </p:cNvPr>
          <p:cNvSpPr txBox="1">
            <a:spLocks/>
          </p:cNvSpPr>
          <p:nvPr/>
        </p:nvSpPr>
        <p:spPr>
          <a:xfrm>
            <a:off x="682930" y="5117690"/>
            <a:ext cx="5368314" cy="997211"/>
          </a:xfrm>
          <a:prstGeom prst="rect">
            <a:avLst/>
          </a:prstGeom>
        </p:spPr>
        <p:txBody>
          <a:bodyPr>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None/>
            </a:pPr>
            <a:r>
              <a:rPr lang="en-US" sz="2800" dirty="0">
                <a:solidFill>
                  <a:schemeClr val="bg1"/>
                </a:solidFill>
              </a:rPr>
              <a:t>Banding the bounds per cell, </a:t>
            </a:r>
          </a:p>
          <a:p>
            <a:pPr marL="0" indent="0" algn="ctr">
              <a:buNone/>
            </a:pPr>
            <a:r>
              <a:rPr lang="en-US" sz="2800" dirty="0">
                <a:solidFill>
                  <a:schemeClr val="bg1"/>
                </a:solidFill>
              </a:rPr>
              <a:t>to define the areas.</a:t>
            </a:r>
          </a:p>
        </p:txBody>
      </p:sp>
      <p:pic>
        <p:nvPicPr>
          <p:cNvPr id="5" name="Picture 4">
            <a:extLst>
              <a:ext uri="{FF2B5EF4-FFF2-40B4-BE49-F238E27FC236}">
                <a16:creationId xmlns:a16="http://schemas.microsoft.com/office/drawing/2014/main" id="{13B05CE6-0A76-4644-A1E0-D51599A20172}"/>
              </a:ext>
            </a:extLst>
          </p:cNvPr>
          <p:cNvPicPr>
            <a:picLocks noChangeAspect="1"/>
          </p:cNvPicPr>
          <p:nvPr/>
        </p:nvPicPr>
        <p:blipFill rotWithShape="1">
          <a:blip r:embed="rId3"/>
          <a:srcRect l="15234" t="10189" b="12273"/>
          <a:stretch/>
        </p:blipFill>
        <p:spPr>
          <a:xfrm>
            <a:off x="200025" y="457274"/>
            <a:ext cx="6334124" cy="3257550"/>
          </a:xfrm>
          <a:prstGeom prst="rect">
            <a:avLst/>
          </a:prstGeom>
        </p:spPr>
      </p:pic>
      <p:pic>
        <p:nvPicPr>
          <p:cNvPr id="10" name="Picture 9">
            <a:extLst>
              <a:ext uri="{FF2B5EF4-FFF2-40B4-BE49-F238E27FC236}">
                <a16:creationId xmlns:a16="http://schemas.microsoft.com/office/drawing/2014/main" id="{E19FFE8A-1F1A-486B-9A67-F62CB2306CB9}"/>
              </a:ext>
            </a:extLst>
          </p:cNvPr>
          <p:cNvPicPr>
            <a:picLocks noChangeAspect="1"/>
          </p:cNvPicPr>
          <p:nvPr/>
        </p:nvPicPr>
        <p:blipFill rotWithShape="1">
          <a:blip r:embed="rId4"/>
          <a:srcRect l="27382" t="12049" r="20665" b="18711"/>
          <a:stretch/>
        </p:blipFill>
        <p:spPr>
          <a:xfrm>
            <a:off x="6981668" y="2977624"/>
            <a:ext cx="4762809" cy="3568815"/>
          </a:xfrm>
          <a:prstGeom prst="rect">
            <a:avLst/>
          </a:prstGeom>
        </p:spPr>
      </p:pic>
      <p:sp>
        <p:nvSpPr>
          <p:cNvPr id="11" name="Content Placeholder 2">
            <a:extLst>
              <a:ext uri="{FF2B5EF4-FFF2-40B4-BE49-F238E27FC236}">
                <a16:creationId xmlns:a16="http://schemas.microsoft.com/office/drawing/2014/main" id="{862B61C1-FFF6-4DDB-AE08-AA0A4B365063}"/>
              </a:ext>
            </a:extLst>
          </p:cNvPr>
          <p:cNvSpPr txBox="1">
            <a:spLocks/>
          </p:cNvSpPr>
          <p:nvPr/>
        </p:nvSpPr>
        <p:spPr>
          <a:xfrm>
            <a:off x="6678915" y="1253613"/>
            <a:ext cx="5368314" cy="1724011"/>
          </a:xfrm>
          <a:prstGeom prst="rect">
            <a:avLst/>
          </a:prstGeom>
        </p:spPr>
        <p:txBody>
          <a:bodyPr>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None/>
            </a:pPr>
            <a:r>
              <a:rPr lang="en-US" sz="2800" dirty="0">
                <a:solidFill>
                  <a:schemeClr val="bg1"/>
                </a:solidFill>
              </a:rPr>
              <a:t>Adding Average adjusted closing price to the chart.</a:t>
            </a:r>
          </a:p>
        </p:txBody>
      </p:sp>
    </p:spTree>
    <p:extLst>
      <p:ext uri="{BB962C8B-B14F-4D97-AF65-F5344CB8AC3E}">
        <p14:creationId xmlns:p14="http://schemas.microsoft.com/office/powerpoint/2010/main" val="3624414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E8D7D-8209-4B7C-8B01-6EDFAAEA5121}"/>
              </a:ext>
            </a:extLst>
          </p:cNvPr>
          <p:cNvSpPr txBox="1">
            <a:spLocks/>
          </p:cNvSpPr>
          <p:nvPr/>
        </p:nvSpPr>
        <p:spPr bwMode="blackWhite">
          <a:xfrm>
            <a:off x="3180500" y="440301"/>
            <a:ext cx="5830994" cy="1551402"/>
          </a:xfrm>
          <a:prstGeom prst="rect">
            <a:avLst/>
          </a:prstGeom>
          <a:noFill/>
          <a:ln w="38100" cap="sq">
            <a:solidFill>
              <a:srgbClr val="FFFFFF">
                <a:alpha val="90000"/>
              </a:srgbClr>
            </a:solidFill>
            <a:miter lim="800000"/>
          </a:ln>
          <a:effectLst>
            <a:glow rad="152400">
              <a:srgbClr val="FFFFFF">
                <a:alpha val="13000"/>
              </a:srgbClr>
            </a:glow>
          </a:effectLst>
        </p:spPr>
        <p:txBody>
          <a:bodyPr vert="horz" lIns="274320" tIns="182880" rIns="274320" bIns="182880" rtlCol="0" anchor="ctr" anchorCtr="1">
            <a:normAutofit/>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3000" dirty="0">
                <a:solidFill>
                  <a:srgbClr val="FFFFFF"/>
                </a:solidFill>
                <a:latin typeface="Gill Sans MT" panose="020B0502020104020203"/>
              </a:rPr>
              <a:t>Volume Variation line charts</a:t>
            </a:r>
            <a:endParaRPr kumimoji="0" lang="en-US" sz="3000" b="0" i="0" u="none" strike="noStrike" kern="1200" cap="all" spc="200" normalizeH="0" baseline="0" noProof="0" dirty="0">
              <a:ln>
                <a:noFill/>
              </a:ln>
              <a:solidFill>
                <a:srgbClr val="FFFFFF"/>
              </a:solidFill>
              <a:effectLst/>
              <a:uLnTx/>
              <a:uFillTx/>
              <a:latin typeface="Gill Sans MT" panose="020B0502020104020203"/>
              <a:ea typeface="+mj-ea"/>
              <a:cs typeface="+mj-cs"/>
            </a:endParaRPr>
          </a:p>
        </p:txBody>
      </p:sp>
      <p:pic>
        <p:nvPicPr>
          <p:cNvPr id="6" name="Picture 5">
            <a:extLst>
              <a:ext uri="{FF2B5EF4-FFF2-40B4-BE49-F238E27FC236}">
                <a16:creationId xmlns:a16="http://schemas.microsoft.com/office/drawing/2014/main" id="{09102192-5F2A-4CC5-B6D7-5C978B4DFAC2}"/>
              </a:ext>
            </a:extLst>
          </p:cNvPr>
          <p:cNvPicPr>
            <a:picLocks noChangeAspect="1"/>
          </p:cNvPicPr>
          <p:nvPr/>
        </p:nvPicPr>
        <p:blipFill>
          <a:blip r:embed="rId3"/>
          <a:stretch>
            <a:fillRect/>
          </a:stretch>
        </p:blipFill>
        <p:spPr>
          <a:xfrm>
            <a:off x="2539750" y="2418873"/>
            <a:ext cx="7112495" cy="3998826"/>
          </a:xfrm>
          <a:prstGeom prst="rect">
            <a:avLst/>
          </a:prstGeom>
        </p:spPr>
      </p:pic>
    </p:spTree>
    <p:extLst>
      <p:ext uri="{BB962C8B-B14F-4D97-AF65-F5344CB8AC3E}">
        <p14:creationId xmlns:p14="http://schemas.microsoft.com/office/powerpoint/2010/main" val="94112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99734-BB7C-4D0E-9794-2673247DF30B}"/>
              </a:ext>
            </a:extLst>
          </p:cNvPr>
          <p:cNvSpPr txBox="1">
            <a:spLocks/>
          </p:cNvSpPr>
          <p:nvPr/>
        </p:nvSpPr>
        <p:spPr bwMode="blackWhite">
          <a:xfrm>
            <a:off x="6677847" y="172986"/>
            <a:ext cx="4923603" cy="1355777"/>
          </a:xfrm>
          <a:prstGeom prst="rect">
            <a:avLst/>
          </a:prstGeom>
          <a:noFill/>
          <a:ln w="38100" cap="sq">
            <a:solidFill>
              <a:srgbClr val="FFFFFF">
                <a:alpha val="90000"/>
              </a:srgbClr>
            </a:solidFill>
            <a:miter lim="800000"/>
          </a:ln>
          <a:effectLst>
            <a:glow rad="152400">
              <a:srgbClr val="FFFFFF">
                <a:alpha val="13000"/>
              </a:srgbClr>
            </a:glow>
          </a:effectLst>
        </p:spPr>
        <p:txBody>
          <a:bodyPr vert="horz" lIns="274320" tIns="182880" rIns="274320" bIns="182880" rtlCol="0" anchor="ctr" anchorCtr="1">
            <a:normAutofit/>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3000" dirty="0">
                <a:solidFill>
                  <a:srgbClr val="FFFFFF"/>
                </a:solidFill>
                <a:latin typeface="Gill Sans MT" panose="020B0502020104020203"/>
              </a:rPr>
              <a:t>Analyzing Our Charts</a:t>
            </a:r>
            <a:endParaRPr kumimoji="0" lang="en-US" sz="3000" b="0" i="0" u="none" strike="noStrike" kern="1200" cap="all" spc="200" normalizeH="0" baseline="0" noProof="0" dirty="0">
              <a:ln>
                <a:noFill/>
              </a:ln>
              <a:solidFill>
                <a:srgbClr val="FFFFFF"/>
              </a:solidFill>
              <a:effectLst/>
              <a:uLnTx/>
              <a:uFillTx/>
              <a:latin typeface="Gill Sans MT" panose="020B0502020104020203"/>
              <a:ea typeface="+mj-ea"/>
              <a:cs typeface="+mj-cs"/>
            </a:endParaRPr>
          </a:p>
        </p:txBody>
      </p:sp>
    </p:spTree>
    <p:extLst>
      <p:ext uri="{BB962C8B-B14F-4D97-AF65-F5344CB8AC3E}">
        <p14:creationId xmlns:p14="http://schemas.microsoft.com/office/powerpoint/2010/main" val="2050752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5000" b="-1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3F7D3-F520-47A5-85EE-5DB615097E86}"/>
              </a:ext>
            </a:extLst>
          </p:cNvPr>
          <p:cNvSpPr txBox="1">
            <a:spLocks/>
          </p:cNvSpPr>
          <p:nvPr/>
        </p:nvSpPr>
        <p:spPr bwMode="blackWhite">
          <a:xfrm>
            <a:off x="3005958" y="273000"/>
            <a:ext cx="6180083" cy="1551402"/>
          </a:xfrm>
          <a:prstGeom prst="rect">
            <a:avLst/>
          </a:prstGeom>
          <a:noFill/>
          <a:ln w="38100" cap="sq">
            <a:solidFill>
              <a:srgbClr val="FFFFFF">
                <a:alpha val="90000"/>
              </a:srgbClr>
            </a:solidFill>
            <a:miter lim="800000"/>
          </a:ln>
          <a:effectLst>
            <a:glow rad="152400">
              <a:srgbClr val="FFFFFF">
                <a:alpha val="13000"/>
              </a:srgbClr>
            </a:glow>
          </a:effectLst>
        </p:spPr>
        <p:txBody>
          <a:bodyPr vert="horz" lIns="274320" tIns="182880" rIns="274320" bIns="182880" rtlCol="0" anchor="ctr" anchorCtr="1">
            <a:normAutofit/>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3000" dirty="0">
                <a:solidFill>
                  <a:srgbClr val="FFFFFF"/>
                </a:solidFill>
                <a:latin typeface="Gill Sans MT" panose="020B0502020104020203"/>
              </a:rPr>
              <a:t>Analyzing Candlesticks using TAE Framework</a:t>
            </a:r>
            <a:endParaRPr kumimoji="0" lang="en-US" sz="3000" b="0" i="0" u="none" strike="noStrike" kern="1200" cap="all" spc="200" normalizeH="0" baseline="0" noProof="0" dirty="0">
              <a:ln>
                <a:noFill/>
              </a:ln>
              <a:solidFill>
                <a:srgbClr val="FFFFFF"/>
              </a:solidFill>
              <a:effectLst/>
              <a:uLnTx/>
              <a:uFillTx/>
              <a:latin typeface="Gill Sans MT" panose="020B0502020104020203"/>
              <a:ea typeface="+mj-ea"/>
              <a:cs typeface="+mj-cs"/>
            </a:endParaRPr>
          </a:p>
        </p:txBody>
      </p:sp>
      <p:sp>
        <p:nvSpPr>
          <p:cNvPr id="3" name="Content Placeholder 2">
            <a:extLst>
              <a:ext uri="{FF2B5EF4-FFF2-40B4-BE49-F238E27FC236}">
                <a16:creationId xmlns:a16="http://schemas.microsoft.com/office/drawing/2014/main" id="{9AC2BD4D-0CDB-4769-AEB9-3850DA73E6BE}"/>
              </a:ext>
            </a:extLst>
          </p:cNvPr>
          <p:cNvSpPr txBox="1">
            <a:spLocks/>
          </p:cNvSpPr>
          <p:nvPr/>
        </p:nvSpPr>
        <p:spPr>
          <a:xfrm>
            <a:off x="4487220" y="5133989"/>
            <a:ext cx="3217558" cy="1724011"/>
          </a:xfrm>
          <a:prstGeom prst="rect">
            <a:avLst/>
          </a:prstGeom>
        </p:spPr>
        <p:txBody>
          <a:bodyPr>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None/>
            </a:pPr>
            <a:r>
              <a:rPr lang="en-US" sz="2800" dirty="0">
                <a:solidFill>
                  <a:schemeClr val="bg1"/>
                </a:solidFill>
              </a:rPr>
              <a:t>T: Trend</a:t>
            </a:r>
          </a:p>
          <a:p>
            <a:pPr marL="0" indent="0" algn="ctr">
              <a:buNone/>
            </a:pPr>
            <a:r>
              <a:rPr lang="en-US" sz="2800" dirty="0">
                <a:solidFill>
                  <a:schemeClr val="bg1"/>
                </a:solidFill>
              </a:rPr>
              <a:t>A: Area of resistance</a:t>
            </a:r>
          </a:p>
          <a:p>
            <a:pPr marL="0" indent="0" algn="ctr">
              <a:buNone/>
            </a:pPr>
            <a:r>
              <a:rPr lang="en-US" sz="2800" dirty="0">
                <a:solidFill>
                  <a:schemeClr val="bg1"/>
                </a:solidFill>
              </a:rPr>
              <a:t>E: Entry Trigger</a:t>
            </a:r>
          </a:p>
        </p:txBody>
      </p:sp>
    </p:spTree>
    <p:extLst>
      <p:ext uri="{BB962C8B-B14F-4D97-AF65-F5344CB8AC3E}">
        <p14:creationId xmlns:p14="http://schemas.microsoft.com/office/powerpoint/2010/main" val="1191001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8151E2-FAE7-439D-83B7-5E9170033BF4}"/>
              </a:ext>
            </a:extLst>
          </p:cNvPr>
          <p:cNvSpPr txBox="1">
            <a:spLocks/>
          </p:cNvSpPr>
          <p:nvPr/>
        </p:nvSpPr>
        <p:spPr bwMode="blackWhite">
          <a:xfrm>
            <a:off x="3214262" y="268851"/>
            <a:ext cx="5763475" cy="1031312"/>
          </a:xfrm>
          <a:prstGeom prst="rect">
            <a:avLst/>
          </a:prstGeom>
          <a:noFill/>
          <a:ln w="38100" cap="sq">
            <a:solidFill>
              <a:srgbClr val="FFFFFF">
                <a:alpha val="90000"/>
              </a:srgbClr>
            </a:solidFill>
            <a:miter lim="800000"/>
          </a:ln>
          <a:effectLst>
            <a:glow rad="152400">
              <a:srgbClr val="FFFFFF">
                <a:alpha val="13000"/>
              </a:srgbClr>
            </a:glow>
          </a:effectLst>
        </p:spPr>
        <p:txBody>
          <a:bodyPr vert="horz" lIns="274320" tIns="182880" rIns="274320" bIns="182880" rtlCol="0" anchor="ctr" anchorCtr="1">
            <a:normAutofit fontScale="92500"/>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3000" dirty="0">
                <a:solidFill>
                  <a:srgbClr val="FFFFFF"/>
                </a:solidFill>
                <a:latin typeface="Gill Sans MT" panose="020B0502020104020203"/>
              </a:rPr>
              <a:t>Facebook candlesticks</a:t>
            </a:r>
            <a:endParaRPr kumimoji="0" lang="en-US" sz="3000" b="0" i="0" u="none" strike="noStrike" kern="1200" cap="all" spc="200" normalizeH="0" baseline="0" noProof="0" dirty="0">
              <a:ln>
                <a:noFill/>
              </a:ln>
              <a:solidFill>
                <a:srgbClr val="FFFFFF"/>
              </a:solidFill>
              <a:effectLst/>
              <a:uLnTx/>
              <a:uFillTx/>
              <a:latin typeface="Gill Sans MT" panose="020B0502020104020203"/>
              <a:ea typeface="+mj-ea"/>
              <a:cs typeface="+mj-cs"/>
            </a:endParaRPr>
          </a:p>
        </p:txBody>
      </p:sp>
      <p:pic>
        <p:nvPicPr>
          <p:cNvPr id="3" name="Picture 2">
            <a:extLst>
              <a:ext uri="{FF2B5EF4-FFF2-40B4-BE49-F238E27FC236}">
                <a16:creationId xmlns:a16="http://schemas.microsoft.com/office/drawing/2014/main" id="{92BDD12E-127E-4EAE-97B1-4C4D6BCCD196}"/>
              </a:ext>
            </a:extLst>
          </p:cNvPr>
          <p:cNvPicPr>
            <a:picLocks noChangeAspect="1"/>
          </p:cNvPicPr>
          <p:nvPr/>
        </p:nvPicPr>
        <p:blipFill>
          <a:blip r:embed="rId2"/>
          <a:srcRect/>
          <a:stretch/>
        </p:blipFill>
        <p:spPr>
          <a:xfrm>
            <a:off x="2044210" y="1716173"/>
            <a:ext cx="8103579" cy="4556039"/>
          </a:xfrm>
          <a:prstGeom prst="rect">
            <a:avLst/>
          </a:prstGeom>
        </p:spPr>
      </p:pic>
    </p:spTree>
    <p:extLst>
      <p:ext uri="{BB962C8B-B14F-4D97-AF65-F5344CB8AC3E}">
        <p14:creationId xmlns:p14="http://schemas.microsoft.com/office/powerpoint/2010/main" val="1483691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8151E2-FAE7-439D-83B7-5E9170033BF4}"/>
              </a:ext>
            </a:extLst>
          </p:cNvPr>
          <p:cNvSpPr txBox="1">
            <a:spLocks/>
          </p:cNvSpPr>
          <p:nvPr/>
        </p:nvSpPr>
        <p:spPr bwMode="blackWhite">
          <a:xfrm>
            <a:off x="3214262" y="440301"/>
            <a:ext cx="5763475" cy="1031312"/>
          </a:xfrm>
          <a:prstGeom prst="rect">
            <a:avLst/>
          </a:prstGeom>
          <a:noFill/>
          <a:ln w="38100" cap="sq">
            <a:solidFill>
              <a:srgbClr val="FFFFFF">
                <a:alpha val="90000"/>
              </a:srgbClr>
            </a:solidFill>
            <a:miter lim="800000"/>
          </a:ln>
          <a:effectLst>
            <a:glow rad="152400">
              <a:srgbClr val="FFFFFF">
                <a:alpha val="13000"/>
              </a:srgbClr>
            </a:glow>
          </a:effectLst>
        </p:spPr>
        <p:txBody>
          <a:bodyPr vert="horz" lIns="274320" tIns="182880" rIns="274320" bIns="182880" rtlCol="0" anchor="ctr" anchorCtr="1">
            <a:normAutofit/>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3000" dirty="0">
                <a:solidFill>
                  <a:srgbClr val="FFFFFF"/>
                </a:solidFill>
                <a:latin typeface="Gill Sans MT" panose="020B0502020104020203"/>
              </a:rPr>
              <a:t>Strong downfall</a:t>
            </a:r>
            <a:endParaRPr kumimoji="0" lang="en-US" sz="3000" b="0" i="0" u="none" strike="noStrike" kern="1200" cap="all" spc="200" normalizeH="0" baseline="0" noProof="0" dirty="0">
              <a:ln>
                <a:noFill/>
              </a:ln>
              <a:solidFill>
                <a:srgbClr val="FFFFFF"/>
              </a:solidFill>
              <a:effectLst/>
              <a:uLnTx/>
              <a:uFillTx/>
              <a:latin typeface="Gill Sans MT" panose="020B0502020104020203"/>
              <a:ea typeface="+mj-ea"/>
              <a:cs typeface="+mj-cs"/>
            </a:endParaRPr>
          </a:p>
        </p:txBody>
      </p:sp>
      <p:pic>
        <p:nvPicPr>
          <p:cNvPr id="5" name="Picture 4">
            <a:extLst>
              <a:ext uri="{FF2B5EF4-FFF2-40B4-BE49-F238E27FC236}">
                <a16:creationId xmlns:a16="http://schemas.microsoft.com/office/drawing/2014/main" id="{732E5810-4BDA-4E07-83C3-11527B0BDCDF}"/>
              </a:ext>
            </a:extLst>
          </p:cNvPr>
          <p:cNvPicPr>
            <a:picLocks noChangeAspect="1"/>
          </p:cNvPicPr>
          <p:nvPr/>
        </p:nvPicPr>
        <p:blipFill>
          <a:blip r:embed="rId2"/>
          <a:srcRect/>
          <a:stretch/>
        </p:blipFill>
        <p:spPr>
          <a:xfrm>
            <a:off x="1955265" y="1773322"/>
            <a:ext cx="8281469" cy="4656053"/>
          </a:xfrm>
          <a:prstGeom prst="rect">
            <a:avLst/>
          </a:prstGeom>
        </p:spPr>
      </p:pic>
    </p:spTree>
    <p:extLst>
      <p:ext uri="{BB962C8B-B14F-4D97-AF65-F5344CB8AC3E}">
        <p14:creationId xmlns:p14="http://schemas.microsoft.com/office/powerpoint/2010/main" val="1175730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693EA5-31E0-4EAC-A977-EB5D147A4815}"/>
              </a:ext>
            </a:extLst>
          </p:cNvPr>
          <p:cNvSpPr>
            <a:spLocks noGrp="1"/>
          </p:cNvSpPr>
          <p:nvPr>
            <p:ph idx="1"/>
          </p:nvPr>
        </p:nvSpPr>
        <p:spPr/>
        <p:txBody>
          <a:bodyPr/>
          <a:lstStyle/>
          <a:p>
            <a:pPr marL="0" indent="0">
              <a:buNone/>
            </a:pPr>
            <a:r>
              <a:rPr lang="en-US" dirty="0">
                <a:solidFill>
                  <a:schemeClr val="bg1"/>
                </a:solidFill>
              </a:rPr>
              <a:t>GAFA (Google,  Apple, Facebook,  Amazon) stock prices data set, gives information about the four companies’ performance in the stock market. </a:t>
            </a:r>
          </a:p>
          <a:p>
            <a:pPr marL="0" indent="0">
              <a:buNone/>
            </a:pPr>
            <a:r>
              <a:rPr lang="en-US" dirty="0">
                <a:solidFill>
                  <a:schemeClr val="bg1"/>
                </a:solidFill>
              </a:rPr>
              <a:t>Data Source: Yahoo Finance</a:t>
            </a:r>
          </a:p>
          <a:p>
            <a:pPr marL="0" indent="0">
              <a:buNone/>
            </a:pPr>
            <a:r>
              <a:rPr lang="en-US" dirty="0">
                <a:solidFill>
                  <a:schemeClr val="bg1"/>
                </a:solidFill>
              </a:rPr>
              <a:t>Data Set Courtesy: Kaggle</a:t>
            </a:r>
          </a:p>
        </p:txBody>
      </p:sp>
      <p:sp>
        <p:nvSpPr>
          <p:cNvPr id="4" name="Title 1">
            <a:extLst>
              <a:ext uri="{FF2B5EF4-FFF2-40B4-BE49-F238E27FC236}">
                <a16:creationId xmlns:a16="http://schemas.microsoft.com/office/drawing/2014/main" id="{50ACCD70-D2A4-451B-92B6-3410EA2DF485}"/>
              </a:ext>
            </a:extLst>
          </p:cNvPr>
          <p:cNvSpPr>
            <a:spLocks noGrp="1"/>
          </p:cNvSpPr>
          <p:nvPr>
            <p:ph type="title"/>
          </p:nvPr>
        </p:nvSpPr>
        <p:spPr>
          <a:xfrm>
            <a:off x="2231136" y="1117973"/>
            <a:ext cx="7729727" cy="1174991"/>
          </a:xfrm>
          <a:noFill/>
          <a:ln w="31750" cap="sq">
            <a:solidFill>
              <a:schemeClr val="bg1"/>
            </a:solidFill>
            <a:miter lim="800000"/>
          </a:ln>
          <a:effectLst>
            <a:glow rad="152400">
              <a:schemeClr val="bg1">
                <a:alpha val="13000"/>
              </a:schemeClr>
            </a:glow>
          </a:effectLst>
        </p:spPr>
        <p:txBody>
          <a:bodyPr vert="horz" wrap="square" lIns="182880" tIns="182880" rIns="182880" bIns="182880" rtlCol="0" anchor="ctr">
            <a:normAutofit/>
          </a:bodyPr>
          <a:lstStyle/>
          <a:p>
            <a:r>
              <a:rPr lang="en-US" dirty="0">
                <a:solidFill>
                  <a:schemeClr val="bg1"/>
                </a:solidFill>
              </a:rPr>
              <a:t>GAFA stock prices data Set</a:t>
            </a:r>
          </a:p>
        </p:txBody>
      </p:sp>
      <p:pic>
        <p:nvPicPr>
          <p:cNvPr id="6" name="Picture 5">
            <a:extLst>
              <a:ext uri="{FF2B5EF4-FFF2-40B4-BE49-F238E27FC236}">
                <a16:creationId xmlns:a16="http://schemas.microsoft.com/office/drawing/2014/main" id="{456816D5-91AA-4201-BDA8-B9BFE02AD261}"/>
              </a:ext>
            </a:extLst>
          </p:cNvPr>
          <p:cNvPicPr>
            <a:picLocks noChangeAspect="1"/>
          </p:cNvPicPr>
          <p:nvPr/>
        </p:nvPicPr>
        <p:blipFill>
          <a:blip r:embed="rId2"/>
          <a:stretch>
            <a:fillRect/>
          </a:stretch>
        </p:blipFill>
        <p:spPr>
          <a:xfrm>
            <a:off x="3090507" y="4216027"/>
            <a:ext cx="3048000" cy="3048000"/>
          </a:xfrm>
          <a:prstGeom prst="rect">
            <a:avLst/>
          </a:prstGeom>
        </p:spPr>
      </p:pic>
      <p:pic>
        <p:nvPicPr>
          <p:cNvPr id="10" name="Picture 9">
            <a:extLst>
              <a:ext uri="{FF2B5EF4-FFF2-40B4-BE49-F238E27FC236}">
                <a16:creationId xmlns:a16="http://schemas.microsoft.com/office/drawing/2014/main" id="{F04482DA-0E10-4C0B-88F8-640C019BB1C3}"/>
              </a:ext>
            </a:extLst>
          </p:cNvPr>
          <p:cNvPicPr>
            <a:picLocks noChangeAspect="1"/>
          </p:cNvPicPr>
          <p:nvPr/>
        </p:nvPicPr>
        <p:blipFill>
          <a:blip r:embed="rId3"/>
          <a:stretch>
            <a:fillRect/>
          </a:stretch>
        </p:blipFill>
        <p:spPr>
          <a:xfrm>
            <a:off x="1490565" y="4958586"/>
            <a:ext cx="1257206" cy="1454168"/>
          </a:xfrm>
          <a:prstGeom prst="rect">
            <a:avLst/>
          </a:prstGeom>
        </p:spPr>
      </p:pic>
      <p:pic>
        <p:nvPicPr>
          <p:cNvPr id="12" name="Picture 11">
            <a:extLst>
              <a:ext uri="{FF2B5EF4-FFF2-40B4-BE49-F238E27FC236}">
                <a16:creationId xmlns:a16="http://schemas.microsoft.com/office/drawing/2014/main" id="{5B29C87C-F604-48B5-AC1F-1B3FD7CC9089}"/>
              </a:ext>
            </a:extLst>
          </p:cNvPr>
          <p:cNvPicPr>
            <a:picLocks noChangeAspect="1"/>
          </p:cNvPicPr>
          <p:nvPr/>
        </p:nvPicPr>
        <p:blipFill>
          <a:blip r:embed="rId4"/>
          <a:stretch>
            <a:fillRect/>
          </a:stretch>
        </p:blipFill>
        <p:spPr>
          <a:xfrm>
            <a:off x="6481243" y="5012943"/>
            <a:ext cx="1454168" cy="1454168"/>
          </a:xfrm>
          <a:prstGeom prst="rect">
            <a:avLst/>
          </a:prstGeom>
        </p:spPr>
      </p:pic>
      <p:pic>
        <p:nvPicPr>
          <p:cNvPr id="14" name="Picture 13">
            <a:extLst>
              <a:ext uri="{FF2B5EF4-FFF2-40B4-BE49-F238E27FC236}">
                <a16:creationId xmlns:a16="http://schemas.microsoft.com/office/drawing/2014/main" id="{A478A5AB-5A4D-4FBC-AF5E-66DE2B3D3AFC}"/>
              </a:ext>
            </a:extLst>
          </p:cNvPr>
          <p:cNvPicPr>
            <a:picLocks noChangeAspect="1"/>
          </p:cNvPicPr>
          <p:nvPr/>
        </p:nvPicPr>
        <p:blipFill>
          <a:blip r:embed="rId5"/>
          <a:stretch>
            <a:fillRect/>
          </a:stretch>
        </p:blipFill>
        <p:spPr>
          <a:xfrm>
            <a:off x="8278147" y="4272422"/>
            <a:ext cx="3048000" cy="3048000"/>
          </a:xfrm>
          <a:prstGeom prst="rect">
            <a:avLst/>
          </a:prstGeom>
        </p:spPr>
      </p:pic>
    </p:spTree>
    <p:extLst>
      <p:ext uri="{BB962C8B-B14F-4D97-AF65-F5344CB8AC3E}">
        <p14:creationId xmlns:p14="http://schemas.microsoft.com/office/powerpoint/2010/main" val="235877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8151E2-FAE7-439D-83B7-5E9170033BF4}"/>
              </a:ext>
            </a:extLst>
          </p:cNvPr>
          <p:cNvSpPr txBox="1">
            <a:spLocks/>
          </p:cNvSpPr>
          <p:nvPr/>
        </p:nvSpPr>
        <p:spPr bwMode="blackWhite">
          <a:xfrm>
            <a:off x="3214262" y="268851"/>
            <a:ext cx="5763475" cy="1031312"/>
          </a:xfrm>
          <a:prstGeom prst="rect">
            <a:avLst/>
          </a:prstGeom>
          <a:noFill/>
          <a:ln w="38100" cap="sq">
            <a:solidFill>
              <a:srgbClr val="FFFFFF">
                <a:alpha val="90000"/>
              </a:srgbClr>
            </a:solidFill>
            <a:miter lim="800000"/>
          </a:ln>
          <a:effectLst>
            <a:glow rad="152400">
              <a:srgbClr val="FFFFFF">
                <a:alpha val="13000"/>
              </a:srgbClr>
            </a:glow>
          </a:effectLst>
        </p:spPr>
        <p:txBody>
          <a:bodyPr vert="horz" lIns="274320" tIns="182880" rIns="274320" bIns="182880" rtlCol="0" anchor="ctr" anchorCtr="1">
            <a:normAutofit/>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3000" dirty="0">
                <a:solidFill>
                  <a:srgbClr val="FFFFFF"/>
                </a:solidFill>
                <a:latin typeface="Gill Sans MT" panose="020B0502020104020203"/>
              </a:rPr>
              <a:t>amazon candlesticks</a:t>
            </a:r>
            <a:endParaRPr kumimoji="0" lang="en-US" sz="3000" b="0" i="0" u="none" strike="noStrike" kern="1200" cap="all" spc="200" normalizeH="0" baseline="0" noProof="0" dirty="0">
              <a:ln>
                <a:noFill/>
              </a:ln>
              <a:solidFill>
                <a:srgbClr val="FFFFFF"/>
              </a:solidFill>
              <a:effectLst/>
              <a:uLnTx/>
              <a:uFillTx/>
              <a:latin typeface="Gill Sans MT" panose="020B0502020104020203"/>
              <a:ea typeface="+mj-ea"/>
              <a:cs typeface="+mj-cs"/>
            </a:endParaRPr>
          </a:p>
        </p:txBody>
      </p:sp>
      <p:pic>
        <p:nvPicPr>
          <p:cNvPr id="3" name="Picture 2">
            <a:extLst>
              <a:ext uri="{FF2B5EF4-FFF2-40B4-BE49-F238E27FC236}">
                <a16:creationId xmlns:a16="http://schemas.microsoft.com/office/drawing/2014/main" id="{92BDD12E-127E-4EAE-97B1-4C4D6BCCD196}"/>
              </a:ext>
            </a:extLst>
          </p:cNvPr>
          <p:cNvPicPr>
            <a:picLocks noChangeAspect="1"/>
          </p:cNvPicPr>
          <p:nvPr/>
        </p:nvPicPr>
        <p:blipFill>
          <a:blip r:embed="rId2"/>
          <a:srcRect/>
          <a:stretch/>
        </p:blipFill>
        <p:spPr>
          <a:xfrm>
            <a:off x="2044210" y="1716173"/>
            <a:ext cx="8103579" cy="4556038"/>
          </a:xfrm>
          <a:prstGeom prst="rect">
            <a:avLst/>
          </a:prstGeom>
        </p:spPr>
      </p:pic>
    </p:spTree>
    <p:extLst>
      <p:ext uri="{BB962C8B-B14F-4D97-AF65-F5344CB8AC3E}">
        <p14:creationId xmlns:p14="http://schemas.microsoft.com/office/powerpoint/2010/main" val="3282715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8151E2-FAE7-439D-83B7-5E9170033BF4}"/>
              </a:ext>
            </a:extLst>
          </p:cNvPr>
          <p:cNvSpPr txBox="1">
            <a:spLocks/>
          </p:cNvSpPr>
          <p:nvPr/>
        </p:nvSpPr>
        <p:spPr bwMode="blackWhite">
          <a:xfrm>
            <a:off x="3214262" y="440301"/>
            <a:ext cx="5763475" cy="1031312"/>
          </a:xfrm>
          <a:prstGeom prst="rect">
            <a:avLst/>
          </a:prstGeom>
          <a:noFill/>
          <a:ln w="38100" cap="sq">
            <a:solidFill>
              <a:srgbClr val="FFFFFF">
                <a:alpha val="90000"/>
              </a:srgbClr>
            </a:solidFill>
            <a:miter lim="800000"/>
          </a:ln>
          <a:effectLst>
            <a:glow rad="152400">
              <a:srgbClr val="FFFFFF">
                <a:alpha val="13000"/>
              </a:srgbClr>
            </a:glow>
          </a:effectLst>
        </p:spPr>
        <p:txBody>
          <a:bodyPr vert="horz" lIns="274320" tIns="182880" rIns="274320" bIns="182880" rtlCol="0" anchor="ctr" anchorCtr="1">
            <a:normAutofit/>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3000" dirty="0">
                <a:solidFill>
                  <a:srgbClr val="FFFFFF"/>
                </a:solidFill>
                <a:latin typeface="Gill Sans MT" panose="020B0502020104020203"/>
              </a:rPr>
              <a:t>Strong uptrend</a:t>
            </a:r>
            <a:endParaRPr kumimoji="0" lang="en-US" sz="3000" b="0" i="0" u="none" strike="noStrike" kern="1200" cap="all" spc="200" normalizeH="0" baseline="0" noProof="0" dirty="0">
              <a:ln>
                <a:noFill/>
              </a:ln>
              <a:solidFill>
                <a:srgbClr val="FFFFFF"/>
              </a:solidFill>
              <a:effectLst/>
              <a:uLnTx/>
              <a:uFillTx/>
              <a:latin typeface="Gill Sans MT" panose="020B0502020104020203"/>
              <a:ea typeface="+mj-ea"/>
              <a:cs typeface="+mj-cs"/>
            </a:endParaRPr>
          </a:p>
        </p:txBody>
      </p:sp>
      <p:pic>
        <p:nvPicPr>
          <p:cNvPr id="5" name="Picture 4">
            <a:extLst>
              <a:ext uri="{FF2B5EF4-FFF2-40B4-BE49-F238E27FC236}">
                <a16:creationId xmlns:a16="http://schemas.microsoft.com/office/drawing/2014/main" id="{732E5810-4BDA-4E07-83C3-11527B0BDCDF}"/>
              </a:ext>
            </a:extLst>
          </p:cNvPr>
          <p:cNvPicPr>
            <a:picLocks noChangeAspect="1"/>
          </p:cNvPicPr>
          <p:nvPr/>
        </p:nvPicPr>
        <p:blipFill>
          <a:blip r:embed="rId2"/>
          <a:srcRect/>
          <a:stretch/>
        </p:blipFill>
        <p:spPr>
          <a:xfrm>
            <a:off x="1955265" y="1773322"/>
            <a:ext cx="8281469" cy="4656052"/>
          </a:xfrm>
          <a:prstGeom prst="rect">
            <a:avLst/>
          </a:prstGeom>
        </p:spPr>
      </p:pic>
    </p:spTree>
    <p:extLst>
      <p:ext uri="{BB962C8B-B14F-4D97-AF65-F5344CB8AC3E}">
        <p14:creationId xmlns:p14="http://schemas.microsoft.com/office/powerpoint/2010/main" val="3573309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8151E2-FAE7-439D-83B7-5E9170033BF4}"/>
              </a:ext>
            </a:extLst>
          </p:cNvPr>
          <p:cNvSpPr txBox="1">
            <a:spLocks/>
          </p:cNvSpPr>
          <p:nvPr/>
        </p:nvSpPr>
        <p:spPr bwMode="blackWhite">
          <a:xfrm>
            <a:off x="3214262" y="268851"/>
            <a:ext cx="5763475" cy="1031312"/>
          </a:xfrm>
          <a:prstGeom prst="rect">
            <a:avLst/>
          </a:prstGeom>
          <a:noFill/>
          <a:ln w="38100" cap="sq">
            <a:solidFill>
              <a:srgbClr val="FFFFFF">
                <a:alpha val="90000"/>
              </a:srgbClr>
            </a:solidFill>
            <a:miter lim="800000"/>
          </a:ln>
          <a:effectLst>
            <a:glow rad="152400">
              <a:srgbClr val="FFFFFF">
                <a:alpha val="13000"/>
              </a:srgbClr>
            </a:glow>
          </a:effectLst>
        </p:spPr>
        <p:txBody>
          <a:bodyPr vert="horz" lIns="274320" tIns="182880" rIns="274320" bIns="182880" rtlCol="0" anchor="ctr" anchorCtr="1">
            <a:normAutofit/>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3000" dirty="0">
                <a:solidFill>
                  <a:srgbClr val="FFFFFF"/>
                </a:solidFill>
                <a:latin typeface="Gill Sans MT" panose="020B0502020104020203"/>
              </a:rPr>
              <a:t>apple candlesticks</a:t>
            </a:r>
            <a:endParaRPr kumimoji="0" lang="en-US" sz="3000" b="0" i="0" u="none" strike="noStrike" kern="1200" cap="all" spc="200" normalizeH="0" baseline="0" noProof="0" dirty="0">
              <a:ln>
                <a:noFill/>
              </a:ln>
              <a:solidFill>
                <a:srgbClr val="FFFFFF"/>
              </a:solidFill>
              <a:effectLst/>
              <a:uLnTx/>
              <a:uFillTx/>
              <a:latin typeface="Gill Sans MT" panose="020B0502020104020203"/>
              <a:ea typeface="+mj-ea"/>
              <a:cs typeface="+mj-cs"/>
            </a:endParaRPr>
          </a:p>
        </p:txBody>
      </p:sp>
      <p:pic>
        <p:nvPicPr>
          <p:cNvPr id="3" name="Picture 2">
            <a:extLst>
              <a:ext uri="{FF2B5EF4-FFF2-40B4-BE49-F238E27FC236}">
                <a16:creationId xmlns:a16="http://schemas.microsoft.com/office/drawing/2014/main" id="{92BDD12E-127E-4EAE-97B1-4C4D6BCCD196}"/>
              </a:ext>
            </a:extLst>
          </p:cNvPr>
          <p:cNvPicPr>
            <a:picLocks noChangeAspect="1"/>
          </p:cNvPicPr>
          <p:nvPr/>
        </p:nvPicPr>
        <p:blipFill>
          <a:blip r:embed="rId2"/>
          <a:stretch>
            <a:fillRect/>
          </a:stretch>
        </p:blipFill>
        <p:spPr>
          <a:xfrm>
            <a:off x="2044210" y="1716173"/>
            <a:ext cx="8103580" cy="4556039"/>
          </a:xfrm>
          <a:prstGeom prst="rect">
            <a:avLst/>
          </a:prstGeom>
        </p:spPr>
      </p:pic>
    </p:spTree>
    <p:extLst>
      <p:ext uri="{BB962C8B-B14F-4D97-AF65-F5344CB8AC3E}">
        <p14:creationId xmlns:p14="http://schemas.microsoft.com/office/powerpoint/2010/main" val="4218458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8151E2-FAE7-439D-83B7-5E9170033BF4}"/>
              </a:ext>
            </a:extLst>
          </p:cNvPr>
          <p:cNvSpPr txBox="1">
            <a:spLocks/>
          </p:cNvSpPr>
          <p:nvPr/>
        </p:nvSpPr>
        <p:spPr bwMode="blackWhite">
          <a:xfrm>
            <a:off x="3214262" y="440301"/>
            <a:ext cx="5763475" cy="1031312"/>
          </a:xfrm>
          <a:prstGeom prst="rect">
            <a:avLst/>
          </a:prstGeom>
          <a:noFill/>
          <a:ln w="38100" cap="sq">
            <a:solidFill>
              <a:srgbClr val="FFFFFF">
                <a:alpha val="90000"/>
              </a:srgbClr>
            </a:solidFill>
            <a:miter lim="800000"/>
          </a:ln>
          <a:effectLst>
            <a:glow rad="152400">
              <a:srgbClr val="FFFFFF">
                <a:alpha val="13000"/>
              </a:srgbClr>
            </a:glow>
          </a:effectLst>
        </p:spPr>
        <p:txBody>
          <a:bodyPr vert="horz" lIns="274320" tIns="182880" rIns="274320" bIns="182880" rtlCol="0" anchor="ctr" anchorCtr="1">
            <a:normAutofit/>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3000" dirty="0">
                <a:solidFill>
                  <a:srgbClr val="FFFFFF"/>
                </a:solidFill>
                <a:latin typeface="Gill Sans MT" panose="020B0502020104020203"/>
              </a:rPr>
              <a:t>Strong Variation</a:t>
            </a:r>
            <a:endParaRPr kumimoji="0" lang="en-US" sz="3000" b="0" i="0" u="none" strike="noStrike" kern="1200" cap="all" spc="200" normalizeH="0" baseline="0" noProof="0" dirty="0">
              <a:ln>
                <a:noFill/>
              </a:ln>
              <a:solidFill>
                <a:srgbClr val="FFFFFF"/>
              </a:solidFill>
              <a:effectLst/>
              <a:uLnTx/>
              <a:uFillTx/>
              <a:latin typeface="Gill Sans MT" panose="020B0502020104020203"/>
              <a:ea typeface="+mj-ea"/>
              <a:cs typeface="+mj-cs"/>
            </a:endParaRPr>
          </a:p>
        </p:txBody>
      </p:sp>
      <p:pic>
        <p:nvPicPr>
          <p:cNvPr id="5" name="Picture 4">
            <a:extLst>
              <a:ext uri="{FF2B5EF4-FFF2-40B4-BE49-F238E27FC236}">
                <a16:creationId xmlns:a16="http://schemas.microsoft.com/office/drawing/2014/main" id="{732E5810-4BDA-4E07-83C3-11527B0BDCDF}"/>
              </a:ext>
            </a:extLst>
          </p:cNvPr>
          <p:cNvPicPr>
            <a:picLocks noChangeAspect="1"/>
          </p:cNvPicPr>
          <p:nvPr/>
        </p:nvPicPr>
        <p:blipFill>
          <a:blip r:embed="rId2"/>
          <a:stretch>
            <a:fillRect/>
          </a:stretch>
        </p:blipFill>
        <p:spPr>
          <a:xfrm>
            <a:off x="1955265" y="1773322"/>
            <a:ext cx="8281470" cy="4656053"/>
          </a:xfrm>
          <a:prstGeom prst="rect">
            <a:avLst/>
          </a:prstGeom>
        </p:spPr>
      </p:pic>
    </p:spTree>
    <p:extLst>
      <p:ext uri="{BB962C8B-B14F-4D97-AF65-F5344CB8AC3E}">
        <p14:creationId xmlns:p14="http://schemas.microsoft.com/office/powerpoint/2010/main" val="3086375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8151E2-FAE7-439D-83B7-5E9170033BF4}"/>
              </a:ext>
            </a:extLst>
          </p:cNvPr>
          <p:cNvSpPr txBox="1">
            <a:spLocks/>
          </p:cNvSpPr>
          <p:nvPr/>
        </p:nvSpPr>
        <p:spPr bwMode="blackWhite">
          <a:xfrm>
            <a:off x="3214262" y="268851"/>
            <a:ext cx="5763475" cy="1031312"/>
          </a:xfrm>
          <a:prstGeom prst="rect">
            <a:avLst/>
          </a:prstGeom>
          <a:noFill/>
          <a:ln w="38100" cap="sq">
            <a:solidFill>
              <a:srgbClr val="FFFFFF">
                <a:alpha val="90000"/>
              </a:srgbClr>
            </a:solidFill>
            <a:miter lim="800000"/>
          </a:ln>
          <a:effectLst>
            <a:glow rad="152400">
              <a:srgbClr val="FFFFFF">
                <a:alpha val="13000"/>
              </a:srgbClr>
            </a:glow>
          </a:effectLst>
        </p:spPr>
        <p:txBody>
          <a:bodyPr vert="horz" lIns="274320" tIns="182880" rIns="274320" bIns="182880" rtlCol="0" anchor="ctr" anchorCtr="1">
            <a:normAutofit/>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000" b="0" i="0" u="none" strike="noStrike" kern="1200" cap="all" spc="200" normalizeH="0" baseline="0" noProof="0" dirty="0">
                <a:ln>
                  <a:noFill/>
                </a:ln>
                <a:solidFill>
                  <a:srgbClr val="FFFFFF"/>
                </a:solidFill>
                <a:effectLst/>
                <a:uLnTx/>
                <a:uFillTx/>
                <a:latin typeface="Gill Sans MT" panose="020B0502020104020203"/>
                <a:ea typeface="+mj-ea"/>
                <a:cs typeface="+mj-cs"/>
              </a:rPr>
              <a:t>Go</a:t>
            </a:r>
            <a:r>
              <a:rPr lang="en-US" sz="3000" dirty="0">
                <a:solidFill>
                  <a:srgbClr val="FFFFFF"/>
                </a:solidFill>
                <a:latin typeface="Gill Sans MT" panose="020B0502020104020203"/>
              </a:rPr>
              <a:t>ogle candlesticks</a:t>
            </a:r>
            <a:endParaRPr kumimoji="0" lang="en-US" sz="3000" b="0" i="0" u="none" strike="noStrike" kern="1200" cap="all" spc="200" normalizeH="0" baseline="0" noProof="0" dirty="0">
              <a:ln>
                <a:noFill/>
              </a:ln>
              <a:solidFill>
                <a:srgbClr val="FFFFFF"/>
              </a:solidFill>
              <a:effectLst/>
              <a:uLnTx/>
              <a:uFillTx/>
              <a:latin typeface="Gill Sans MT" panose="020B0502020104020203"/>
              <a:ea typeface="+mj-ea"/>
              <a:cs typeface="+mj-cs"/>
            </a:endParaRPr>
          </a:p>
        </p:txBody>
      </p:sp>
      <p:pic>
        <p:nvPicPr>
          <p:cNvPr id="6" name="Picture 5">
            <a:extLst>
              <a:ext uri="{FF2B5EF4-FFF2-40B4-BE49-F238E27FC236}">
                <a16:creationId xmlns:a16="http://schemas.microsoft.com/office/drawing/2014/main" id="{992EF238-FEF2-4BA1-BC41-AD21FA320F7F}"/>
              </a:ext>
            </a:extLst>
          </p:cNvPr>
          <p:cNvPicPr>
            <a:picLocks noChangeAspect="1"/>
          </p:cNvPicPr>
          <p:nvPr/>
        </p:nvPicPr>
        <p:blipFill>
          <a:blip r:embed="rId2"/>
          <a:stretch>
            <a:fillRect/>
          </a:stretch>
        </p:blipFill>
        <p:spPr>
          <a:xfrm>
            <a:off x="1778794" y="1573215"/>
            <a:ext cx="8634412" cy="4854486"/>
          </a:xfrm>
          <a:prstGeom prst="rect">
            <a:avLst/>
          </a:prstGeom>
        </p:spPr>
      </p:pic>
    </p:spTree>
    <p:extLst>
      <p:ext uri="{BB962C8B-B14F-4D97-AF65-F5344CB8AC3E}">
        <p14:creationId xmlns:p14="http://schemas.microsoft.com/office/powerpoint/2010/main" val="2043860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8151E2-FAE7-439D-83B7-5E9170033BF4}"/>
              </a:ext>
            </a:extLst>
          </p:cNvPr>
          <p:cNvSpPr txBox="1">
            <a:spLocks/>
          </p:cNvSpPr>
          <p:nvPr/>
        </p:nvSpPr>
        <p:spPr bwMode="blackWhite">
          <a:xfrm>
            <a:off x="3214260" y="426013"/>
            <a:ext cx="5763475" cy="1031312"/>
          </a:xfrm>
          <a:prstGeom prst="rect">
            <a:avLst/>
          </a:prstGeom>
          <a:noFill/>
          <a:ln w="38100" cap="sq">
            <a:solidFill>
              <a:srgbClr val="FFFFFF">
                <a:alpha val="90000"/>
              </a:srgbClr>
            </a:solidFill>
            <a:miter lim="800000"/>
          </a:ln>
          <a:effectLst>
            <a:glow rad="152400">
              <a:srgbClr val="FFFFFF">
                <a:alpha val="13000"/>
              </a:srgbClr>
            </a:glow>
          </a:effectLst>
        </p:spPr>
        <p:txBody>
          <a:bodyPr vert="horz" lIns="274320" tIns="182880" rIns="274320" bIns="182880" rtlCol="0" anchor="ctr" anchorCtr="1">
            <a:normAutofit fontScale="92500"/>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000" b="0" i="0" u="none" strike="noStrike" kern="1200" cap="all" spc="200" normalizeH="0" baseline="0" noProof="0" dirty="0">
                <a:ln>
                  <a:noFill/>
                </a:ln>
                <a:solidFill>
                  <a:srgbClr val="FFFFFF"/>
                </a:solidFill>
                <a:effectLst/>
                <a:uLnTx/>
                <a:uFillTx/>
                <a:latin typeface="Gill Sans MT" panose="020B0502020104020203"/>
                <a:ea typeface="+mj-ea"/>
                <a:cs typeface="+mj-cs"/>
              </a:rPr>
              <a:t>Inconsistency in stocks</a:t>
            </a:r>
          </a:p>
        </p:txBody>
      </p:sp>
      <p:pic>
        <p:nvPicPr>
          <p:cNvPr id="3" name="Picture 2">
            <a:extLst>
              <a:ext uri="{FF2B5EF4-FFF2-40B4-BE49-F238E27FC236}">
                <a16:creationId xmlns:a16="http://schemas.microsoft.com/office/drawing/2014/main" id="{DCC41416-1B2A-4534-A2CB-9E395F58DDC2}"/>
              </a:ext>
            </a:extLst>
          </p:cNvPr>
          <p:cNvPicPr>
            <a:picLocks noChangeAspect="1"/>
          </p:cNvPicPr>
          <p:nvPr/>
        </p:nvPicPr>
        <p:blipFill>
          <a:blip r:embed="rId2"/>
          <a:stretch>
            <a:fillRect/>
          </a:stretch>
        </p:blipFill>
        <p:spPr>
          <a:xfrm>
            <a:off x="1816892" y="1777504"/>
            <a:ext cx="8558213" cy="4811645"/>
          </a:xfrm>
          <a:prstGeom prst="rect">
            <a:avLst/>
          </a:prstGeom>
        </p:spPr>
      </p:pic>
    </p:spTree>
    <p:extLst>
      <p:ext uri="{BB962C8B-B14F-4D97-AF65-F5344CB8AC3E}">
        <p14:creationId xmlns:p14="http://schemas.microsoft.com/office/powerpoint/2010/main" val="2363266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6000" b="-1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653B6-E52C-4D71-B555-3C7CC647AEB3}"/>
              </a:ext>
            </a:extLst>
          </p:cNvPr>
          <p:cNvSpPr txBox="1">
            <a:spLocks/>
          </p:cNvSpPr>
          <p:nvPr/>
        </p:nvSpPr>
        <p:spPr bwMode="blackWhite">
          <a:xfrm>
            <a:off x="3005958" y="273000"/>
            <a:ext cx="6180083" cy="1551402"/>
          </a:xfrm>
          <a:prstGeom prst="rect">
            <a:avLst/>
          </a:prstGeom>
          <a:noFill/>
          <a:ln w="38100" cap="sq">
            <a:solidFill>
              <a:srgbClr val="FFFFFF">
                <a:alpha val="90000"/>
              </a:srgbClr>
            </a:solidFill>
            <a:miter lim="800000"/>
          </a:ln>
          <a:effectLst>
            <a:glow rad="152400">
              <a:srgbClr val="FFFFFF">
                <a:alpha val="13000"/>
              </a:srgbClr>
            </a:glow>
          </a:effectLst>
        </p:spPr>
        <p:txBody>
          <a:bodyPr vert="horz" lIns="274320" tIns="182880" rIns="274320" bIns="182880" rtlCol="0" anchor="ctr" anchorCtr="1">
            <a:normAutofit/>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3000" dirty="0">
                <a:solidFill>
                  <a:srgbClr val="FFFFFF"/>
                </a:solidFill>
                <a:latin typeface="Gill Sans MT" panose="020B0502020104020203"/>
              </a:rPr>
              <a:t>Analysis Using </a:t>
            </a:r>
          </a:p>
          <a:p>
            <a:pPr marL="0" marR="0" lvl="0" indent="0" algn="ctr" defTabSz="914400" rtl="0" eaLnBrk="1" fontAlgn="auto" latinLnBrk="0" hangingPunct="1">
              <a:lnSpc>
                <a:spcPct val="90000"/>
              </a:lnSpc>
              <a:spcBef>
                <a:spcPct val="0"/>
              </a:spcBef>
              <a:spcAft>
                <a:spcPts val="0"/>
              </a:spcAft>
              <a:buClrTx/>
              <a:buSzTx/>
              <a:buFontTx/>
              <a:buNone/>
              <a:tabLst/>
              <a:defRPr/>
            </a:pPr>
            <a:r>
              <a:rPr lang="en-US" sz="3000" dirty="0">
                <a:solidFill>
                  <a:srgbClr val="FFFFFF"/>
                </a:solidFill>
                <a:latin typeface="Gill Sans MT" panose="020B0502020104020203"/>
              </a:rPr>
              <a:t>Bollinger bands</a:t>
            </a:r>
            <a:endParaRPr kumimoji="0" lang="en-US" sz="3000" b="0" i="0" u="none" strike="noStrike" kern="1200" cap="all" spc="200" normalizeH="0" baseline="0" noProof="0" dirty="0">
              <a:ln>
                <a:noFill/>
              </a:ln>
              <a:solidFill>
                <a:srgbClr val="FFFFFF"/>
              </a:solidFill>
              <a:effectLst/>
              <a:uLnTx/>
              <a:uFillTx/>
              <a:latin typeface="Gill Sans MT" panose="020B0502020104020203"/>
              <a:ea typeface="+mj-ea"/>
              <a:cs typeface="+mj-cs"/>
            </a:endParaRPr>
          </a:p>
        </p:txBody>
      </p:sp>
    </p:spTree>
    <p:extLst>
      <p:ext uri="{BB962C8B-B14F-4D97-AF65-F5344CB8AC3E}">
        <p14:creationId xmlns:p14="http://schemas.microsoft.com/office/powerpoint/2010/main" val="29970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9DE503-F7C2-4A40-83F4-4DE931E7D9DE}"/>
              </a:ext>
            </a:extLst>
          </p:cNvPr>
          <p:cNvSpPr>
            <a:spLocks noGrp="1"/>
          </p:cNvSpPr>
          <p:nvPr>
            <p:ph type="title"/>
          </p:nvPr>
        </p:nvSpPr>
        <p:spPr>
          <a:xfrm>
            <a:off x="643467" y="2681103"/>
            <a:ext cx="3363974" cy="1495794"/>
          </a:xfrm>
          <a:noFill/>
          <a:ln>
            <a:solidFill>
              <a:schemeClr val="bg1"/>
            </a:solidFill>
          </a:ln>
          <a:effectLst>
            <a:glow rad="152400">
              <a:schemeClr val="bg1">
                <a:alpha val="13000"/>
              </a:schemeClr>
            </a:glow>
          </a:effectLst>
        </p:spPr>
        <p:txBody>
          <a:bodyPr wrap="square">
            <a:normAutofit/>
          </a:bodyPr>
          <a:lstStyle/>
          <a:p>
            <a:r>
              <a:rPr lang="en-US" dirty="0">
                <a:solidFill>
                  <a:schemeClr val="bg1"/>
                </a:solidFill>
              </a:rPr>
              <a:t>Need to know</a:t>
            </a:r>
          </a:p>
        </p:txBody>
      </p:sp>
      <p:pic>
        <p:nvPicPr>
          <p:cNvPr id="4" name="Picture 3" descr="Finance trade numbers">
            <a:extLst>
              <a:ext uri="{FF2B5EF4-FFF2-40B4-BE49-F238E27FC236}">
                <a16:creationId xmlns:a16="http://schemas.microsoft.com/office/drawing/2014/main" id="{32F354A1-38C7-4598-A0E1-7A286A3019B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50908" y="0"/>
            <a:ext cx="7541091" cy="6858000"/>
          </a:xfrm>
          <a:prstGeom prst="rect">
            <a:avLst/>
          </a:prstGeom>
        </p:spPr>
      </p:pic>
      <p:graphicFrame>
        <p:nvGraphicFramePr>
          <p:cNvPr id="5" name="Content Placeholder 2" descr="Icon Bullets">
            <a:extLst>
              <a:ext uri="{FF2B5EF4-FFF2-40B4-BE49-F238E27FC236}">
                <a16:creationId xmlns:a16="http://schemas.microsoft.com/office/drawing/2014/main" id="{51938B4F-26EE-4238-880D-3CE26A7E4AED}"/>
              </a:ext>
            </a:extLst>
          </p:cNvPr>
          <p:cNvGraphicFramePr>
            <a:graphicFrameLocks noGrp="1"/>
          </p:cNvGraphicFramePr>
          <p:nvPr>
            <p:ph idx="1"/>
            <p:extLst>
              <p:ext uri="{D42A27DB-BD31-4B8C-83A1-F6EECF244321}">
                <p14:modId xmlns:p14="http://schemas.microsoft.com/office/powerpoint/2010/main" val="1755388112"/>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24314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622F23-3118-4981-AFBA-AD8A1AC39B62}"/>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50608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622F23-3118-4981-AFBA-AD8A1AC39B62}"/>
              </a:ext>
            </a:extLst>
          </p:cNvPr>
          <p:cNvPicPr>
            <a:picLocks noChangeAspect="1"/>
          </p:cNvPicPr>
          <p:nvPr/>
        </p:nvPicPr>
        <p:blipFill>
          <a:blip r:embed="rId2"/>
          <a:srcRect/>
          <a:stretch/>
        </p:blipFill>
        <p:spPr>
          <a:xfrm>
            <a:off x="0" y="1673"/>
            <a:ext cx="12191999" cy="6854653"/>
          </a:xfrm>
          <a:prstGeom prst="rect">
            <a:avLst/>
          </a:prstGeom>
        </p:spPr>
      </p:pic>
    </p:spTree>
    <p:extLst>
      <p:ext uri="{BB962C8B-B14F-4D97-AF65-F5344CB8AC3E}">
        <p14:creationId xmlns:p14="http://schemas.microsoft.com/office/powerpoint/2010/main" val="3291411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5115107-5DA3-4397-A1DA-67705DAE1EC2}"/>
              </a:ext>
            </a:extLst>
          </p:cNvPr>
          <p:cNvSpPr>
            <a:spLocks noGrp="1"/>
          </p:cNvSpPr>
          <p:nvPr>
            <p:ph type="title"/>
          </p:nvPr>
        </p:nvSpPr>
        <p:spPr>
          <a:xfrm>
            <a:off x="643467" y="2681103"/>
            <a:ext cx="3363974" cy="1495794"/>
          </a:xfrm>
          <a:noFill/>
          <a:ln w="31750" cap="sq">
            <a:solidFill>
              <a:srgbClr val="FFFFFF"/>
            </a:solidFill>
            <a:miter lim="800000"/>
          </a:ln>
          <a:effectLst>
            <a:glow rad="152400">
              <a:schemeClr val="bg1">
                <a:alpha val="13000"/>
              </a:schemeClr>
            </a:glow>
          </a:effectLst>
        </p:spPr>
        <p:txBody>
          <a:bodyPr vert="horz" wrap="square" lIns="182880" tIns="182880" rIns="182880" bIns="182880" rtlCol="0" anchor="ctr">
            <a:normAutofit/>
          </a:bodyPr>
          <a:lstStyle/>
          <a:p>
            <a:r>
              <a:rPr lang="en-US" sz="2500" dirty="0">
                <a:solidFill>
                  <a:srgbClr val="FFFFFF"/>
                </a:solidFill>
              </a:rPr>
              <a:t>understanding the data set</a:t>
            </a:r>
          </a:p>
        </p:txBody>
      </p:sp>
      <p:graphicFrame>
        <p:nvGraphicFramePr>
          <p:cNvPr id="12" name="Content Placeholder 3" descr="Circular Timeline">
            <a:extLst>
              <a:ext uri="{FF2B5EF4-FFF2-40B4-BE49-F238E27FC236}">
                <a16:creationId xmlns:a16="http://schemas.microsoft.com/office/drawing/2014/main" id="{9472A840-E465-43FB-8B5F-6C6B0A0095C5}"/>
              </a:ext>
            </a:extLst>
          </p:cNvPr>
          <p:cNvGraphicFramePr>
            <a:graphicFrameLocks noGrp="1"/>
          </p:cNvGraphicFramePr>
          <p:nvPr>
            <p:ph idx="1"/>
            <p:extLst>
              <p:ext uri="{D42A27DB-BD31-4B8C-83A1-F6EECF244321}">
                <p14:modId xmlns:p14="http://schemas.microsoft.com/office/powerpoint/2010/main" val="1988485134"/>
              </p:ext>
            </p:extLst>
          </p:nvPr>
        </p:nvGraphicFramePr>
        <p:xfrm>
          <a:off x="5116788" y="499866"/>
          <a:ext cx="6887261" cy="60543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56DB5402-5083-4CC4-8230-8B369AB08D0A}"/>
              </a:ext>
            </a:extLst>
          </p:cNvPr>
          <p:cNvPicPr>
            <a:picLocks noChangeAspect="1"/>
          </p:cNvPicPr>
          <p:nvPr/>
        </p:nvPicPr>
        <p:blipFill rotWithShape="1">
          <a:blip r:embed="rId8"/>
          <a:srcRect l="276" t="26889" r="59724" b="62284"/>
          <a:stretch/>
        </p:blipFill>
        <p:spPr>
          <a:xfrm>
            <a:off x="6122018" y="537700"/>
            <a:ext cx="4876800" cy="742122"/>
          </a:xfrm>
          <a:prstGeom prst="rect">
            <a:avLst/>
          </a:prstGeom>
        </p:spPr>
      </p:pic>
      <p:sp>
        <p:nvSpPr>
          <p:cNvPr id="5" name="TextBox 4">
            <a:extLst>
              <a:ext uri="{FF2B5EF4-FFF2-40B4-BE49-F238E27FC236}">
                <a16:creationId xmlns:a16="http://schemas.microsoft.com/office/drawing/2014/main" id="{FDD40558-3561-4582-B044-FD4459348820}"/>
              </a:ext>
            </a:extLst>
          </p:cNvPr>
          <p:cNvSpPr txBox="1"/>
          <p:nvPr/>
        </p:nvSpPr>
        <p:spPr>
          <a:xfrm>
            <a:off x="5116788" y="1856656"/>
            <a:ext cx="6887261" cy="4801314"/>
          </a:xfrm>
          <a:prstGeom prst="rect">
            <a:avLst/>
          </a:prstGeom>
          <a:noFill/>
        </p:spPr>
        <p:txBody>
          <a:bodyPr wrap="square" rtlCol="0">
            <a:spAutoFit/>
          </a:bodyPr>
          <a:lstStyle/>
          <a:p>
            <a:r>
              <a:rPr lang="en-US" dirty="0"/>
              <a:t>STOCK: Stocks for the given company.</a:t>
            </a:r>
          </a:p>
          <a:p>
            <a:endParaRPr lang="en-US" dirty="0"/>
          </a:p>
          <a:p>
            <a:r>
              <a:rPr lang="en-US" dirty="0"/>
              <a:t>DATE: The date of trade in stock market.</a:t>
            </a:r>
          </a:p>
          <a:p>
            <a:endParaRPr lang="en-US" dirty="0"/>
          </a:p>
          <a:p>
            <a:r>
              <a:rPr lang="en-US" dirty="0"/>
              <a:t>OPEN: Opening price of the stock for the day.</a:t>
            </a:r>
          </a:p>
          <a:p>
            <a:endParaRPr lang="en-US" dirty="0"/>
          </a:p>
          <a:p>
            <a:r>
              <a:rPr lang="en-US" dirty="0"/>
              <a:t>HIGH: Highest price of the stock for the day.</a:t>
            </a:r>
          </a:p>
          <a:p>
            <a:endParaRPr lang="en-US" dirty="0"/>
          </a:p>
          <a:p>
            <a:r>
              <a:rPr lang="en-US" dirty="0"/>
              <a:t>LOW: Lowest price of the stock for the day.</a:t>
            </a:r>
          </a:p>
          <a:p>
            <a:endParaRPr lang="en-US" dirty="0"/>
          </a:p>
          <a:p>
            <a:r>
              <a:rPr lang="en-US" dirty="0"/>
              <a:t>CLOSE: Closing price of the stock for the day.</a:t>
            </a:r>
          </a:p>
          <a:p>
            <a:endParaRPr lang="en-US" dirty="0"/>
          </a:p>
          <a:p>
            <a:r>
              <a:rPr lang="en-US" dirty="0"/>
              <a:t>ADJUST CLOSE: Adjusted Closing price of the stock for the day.</a:t>
            </a:r>
          </a:p>
          <a:p>
            <a:endParaRPr lang="en-US" dirty="0"/>
          </a:p>
          <a:p>
            <a:r>
              <a:rPr lang="en-US" dirty="0"/>
              <a:t>VOLUME:  Volume of stocks traded.</a:t>
            </a:r>
          </a:p>
          <a:p>
            <a:endParaRPr lang="en-US" dirty="0"/>
          </a:p>
          <a:p>
            <a:endParaRPr lang="en-US" dirty="0"/>
          </a:p>
        </p:txBody>
      </p:sp>
    </p:spTree>
    <p:extLst>
      <p:ext uri="{BB962C8B-B14F-4D97-AF65-F5344CB8AC3E}">
        <p14:creationId xmlns:p14="http://schemas.microsoft.com/office/powerpoint/2010/main" val="3943866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622F23-3118-4981-AFBA-AD8A1AC39B62}"/>
              </a:ext>
            </a:extLst>
          </p:cNvPr>
          <p:cNvPicPr>
            <a:picLocks noChangeAspect="1"/>
          </p:cNvPicPr>
          <p:nvPr/>
        </p:nvPicPr>
        <p:blipFill>
          <a:blip r:embed="rId2"/>
          <a:srcRect/>
          <a:stretch/>
        </p:blipFill>
        <p:spPr>
          <a:xfrm>
            <a:off x="0" y="1673"/>
            <a:ext cx="12191999" cy="6854653"/>
          </a:xfrm>
          <a:prstGeom prst="rect">
            <a:avLst/>
          </a:prstGeom>
        </p:spPr>
      </p:pic>
    </p:spTree>
    <p:extLst>
      <p:ext uri="{BB962C8B-B14F-4D97-AF65-F5344CB8AC3E}">
        <p14:creationId xmlns:p14="http://schemas.microsoft.com/office/powerpoint/2010/main" val="4238627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622F23-3118-4981-AFBA-AD8A1AC39B62}"/>
              </a:ext>
            </a:extLst>
          </p:cNvPr>
          <p:cNvPicPr>
            <a:picLocks noChangeAspect="1"/>
          </p:cNvPicPr>
          <p:nvPr/>
        </p:nvPicPr>
        <p:blipFill>
          <a:blip r:embed="rId2"/>
          <a:srcRect/>
          <a:stretch/>
        </p:blipFill>
        <p:spPr>
          <a:xfrm>
            <a:off x="0" y="1673"/>
            <a:ext cx="12191999" cy="6854653"/>
          </a:xfrm>
          <a:prstGeom prst="rect">
            <a:avLst/>
          </a:prstGeom>
        </p:spPr>
      </p:pic>
    </p:spTree>
    <p:extLst>
      <p:ext uri="{BB962C8B-B14F-4D97-AF65-F5344CB8AC3E}">
        <p14:creationId xmlns:p14="http://schemas.microsoft.com/office/powerpoint/2010/main" val="3985714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47FF9-EB04-401B-8C79-27A89E87B76B}"/>
              </a:ext>
            </a:extLst>
          </p:cNvPr>
          <p:cNvSpPr txBox="1">
            <a:spLocks/>
          </p:cNvSpPr>
          <p:nvPr/>
        </p:nvSpPr>
        <p:spPr>
          <a:xfrm>
            <a:off x="476504" y="321733"/>
            <a:ext cx="3363974" cy="2015067"/>
          </a:xfrm>
          <a:prstGeom prst="rect">
            <a:avLst/>
          </a:prstGeom>
          <a:noFill/>
          <a:ln>
            <a:solidFill>
              <a:srgbClr val="FFFFFF"/>
            </a:solidFill>
          </a:ln>
          <a:effectLst>
            <a:glow rad="152400">
              <a:schemeClr val="bg1">
                <a:alpha val="13000"/>
              </a:schemeClr>
            </a:glow>
          </a:effectLst>
        </p:spPr>
        <p:txBody>
          <a:bodyPr wrap="square">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endParaRPr lang="en-US" dirty="0">
              <a:solidFill>
                <a:srgbClr val="FFFFFF"/>
              </a:solidFill>
            </a:endParaRPr>
          </a:p>
          <a:p>
            <a:r>
              <a:rPr lang="en-US" dirty="0">
                <a:solidFill>
                  <a:srgbClr val="FFFFFF"/>
                </a:solidFill>
              </a:rPr>
              <a:t>Which company to invest in?</a:t>
            </a:r>
          </a:p>
          <a:p>
            <a:endParaRPr lang="en-US" dirty="0">
              <a:solidFill>
                <a:srgbClr val="FFFFFF"/>
              </a:solidFill>
            </a:endParaRPr>
          </a:p>
        </p:txBody>
      </p:sp>
      <p:sp>
        <p:nvSpPr>
          <p:cNvPr id="3" name="Content Placeholder 2">
            <a:extLst>
              <a:ext uri="{FF2B5EF4-FFF2-40B4-BE49-F238E27FC236}">
                <a16:creationId xmlns:a16="http://schemas.microsoft.com/office/drawing/2014/main" id="{302B68F9-949D-4331-BEA2-8F0068358012}"/>
              </a:ext>
            </a:extLst>
          </p:cNvPr>
          <p:cNvSpPr txBox="1">
            <a:spLocks/>
          </p:cNvSpPr>
          <p:nvPr/>
        </p:nvSpPr>
        <p:spPr>
          <a:xfrm>
            <a:off x="4030133" y="4334933"/>
            <a:ext cx="7789334" cy="1168400"/>
          </a:xfrm>
          <a:prstGeom prst="rect">
            <a:avLst/>
          </a:prstGeom>
        </p:spPr>
        <p:txBody>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bg1"/>
                </a:solidFill>
              </a:rPr>
              <a:t>Let’s try to understand the volume variation for all four stocks, to analyze the best performing stock</a:t>
            </a:r>
          </a:p>
          <a:p>
            <a:pPr marL="0" indent="0">
              <a:buFont typeface="Arial" panose="020B0604020202020204" pitchFamily="34" charset="0"/>
              <a:buNone/>
            </a:pPr>
            <a:endParaRPr lang="en-US" sz="2000"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537595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44889A-282E-4876-91E8-8576D94267C4}"/>
              </a:ext>
            </a:extLst>
          </p:cNvPr>
          <p:cNvPicPr>
            <a:picLocks noChangeAspect="1"/>
          </p:cNvPicPr>
          <p:nvPr/>
        </p:nvPicPr>
        <p:blipFill>
          <a:blip r:embed="rId3"/>
          <a:stretch>
            <a:fillRect/>
          </a:stretch>
        </p:blipFill>
        <p:spPr>
          <a:xfrm>
            <a:off x="0" y="1673"/>
            <a:ext cx="4605140" cy="2589127"/>
          </a:xfrm>
          <a:prstGeom prst="rect">
            <a:avLst/>
          </a:prstGeom>
        </p:spPr>
      </p:pic>
      <p:pic>
        <p:nvPicPr>
          <p:cNvPr id="5" name="Picture 4">
            <a:extLst>
              <a:ext uri="{FF2B5EF4-FFF2-40B4-BE49-F238E27FC236}">
                <a16:creationId xmlns:a16="http://schemas.microsoft.com/office/drawing/2014/main" id="{85512B91-55AE-4AAB-9711-4A5E7FC6F906}"/>
              </a:ext>
            </a:extLst>
          </p:cNvPr>
          <p:cNvPicPr>
            <a:picLocks noChangeAspect="1"/>
          </p:cNvPicPr>
          <p:nvPr/>
        </p:nvPicPr>
        <p:blipFill>
          <a:blip r:embed="rId4"/>
          <a:stretch>
            <a:fillRect/>
          </a:stretch>
        </p:blipFill>
        <p:spPr>
          <a:xfrm>
            <a:off x="7586862" y="4268873"/>
            <a:ext cx="4605140" cy="2589127"/>
          </a:xfrm>
          <a:prstGeom prst="rect">
            <a:avLst/>
          </a:prstGeom>
        </p:spPr>
      </p:pic>
      <p:pic>
        <p:nvPicPr>
          <p:cNvPr id="7" name="Picture 6">
            <a:extLst>
              <a:ext uri="{FF2B5EF4-FFF2-40B4-BE49-F238E27FC236}">
                <a16:creationId xmlns:a16="http://schemas.microsoft.com/office/drawing/2014/main" id="{26C28D7C-67E6-4C73-9541-77FE3FD28411}"/>
              </a:ext>
            </a:extLst>
          </p:cNvPr>
          <p:cNvPicPr>
            <a:picLocks noChangeAspect="1"/>
          </p:cNvPicPr>
          <p:nvPr/>
        </p:nvPicPr>
        <p:blipFill>
          <a:blip r:embed="rId5"/>
          <a:stretch>
            <a:fillRect/>
          </a:stretch>
        </p:blipFill>
        <p:spPr>
          <a:xfrm>
            <a:off x="0" y="4267200"/>
            <a:ext cx="4605140" cy="2589127"/>
          </a:xfrm>
          <a:prstGeom prst="rect">
            <a:avLst/>
          </a:prstGeom>
        </p:spPr>
      </p:pic>
      <p:pic>
        <p:nvPicPr>
          <p:cNvPr id="9" name="Picture 8">
            <a:extLst>
              <a:ext uri="{FF2B5EF4-FFF2-40B4-BE49-F238E27FC236}">
                <a16:creationId xmlns:a16="http://schemas.microsoft.com/office/drawing/2014/main" id="{D0C71A4A-07E9-4C79-9CEA-B25E41C65857}"/>
              </a:ext>
            </a:extLst>
          </p:cNvPr>
          <p:cNvPicPr>
            <a:picLocks noChangeAspect="1"/>
          </p:cNvPicPr>
          <p:nvPr/>
        </p:nvPicPr>
        <p:blipFill>
          <a:blip r:embed="rId6"/>
          <a:stretch>
            <a:fillRect/>
          </a:stretch>
        </p:blipFill>
        <p:spPr>
          <a:xfrm>
            <a:off x="7586862" y="1673"/>
            <a:ext cx="4605140" cy="2589127"/>
          </a:xfrm>
          <a:prstGeom prst="rect">
            <a:avLst/>
          </a:prstGeom>
        </p:spPr>
      </p:pic>
    </p:spTree>
    <p:extLst>
      <p:ext uri="{BB962C8B-B14F-4D97-AF65-F5344CB8AC3E}">
        <p14:creationId xmlns:p14="http://schemas.microsoft.com/office/powerpoint/2010/main" val="2692527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6EBB2F-4AA1-4E84-AFDE-3B6C198CE8C6}"/>
              </a:ext>
            </a:extLst>
          </p:cNvPr>
          <p:cNvPicPr>
            <a:picLocks noChangeAspect="1"/>
          </p:cNvPicPr>
          <p:nvPr/>
        </p:nvPicPr>
        <p:blipFill>
          <a:blip r:embed="rId3"/>
          <a:stretch>
            <a:fillRect/>
          </a:stretch>
        </p:blipFill>
        <p:spPr>
          <a:xfrm>
            <a:off x="306918" y="4388379"/>
            <a:ext cx="4163483" cy="2081742"/>
          </a:xfrm>
          <a:prstGeom prst="rect">
            <a:avLst/>
          </a:prstGeom>
        </p:spPr>
      </p:pic>
      <p:pic>
        <p:nvPicPr>
          <p:cNvPr id="5" name="Picture 4">
            <a:extLst>
              <a:ext uri="{FF2B5EF4-FFF2-40B4-BE49-F238E27FC236}">
                <a16:creationId xmlns:a16="http://schemas.microsoft.com/office/drawing/2014/main" id="{0CD61AA5-83C6-4B21-AE91-989E78C4FB3C}"/>
              </a:ext>
            </a:extLst>
          </p:cNvPr>
          <p:cNvPicPr>
            <a:picLocks noChangeAspect="1"/>
          </p:cNvPicPr>
          <p:nvPr/>
        </p:nvPicPr>
        <p:blipFill>
          <a:blip r:embed="rId4"/>
          <a:stretch>
            <a:fillRect/>
          </a:stretch>
        </p:blipFill>
        <p:spPr>
          <a:xfrm>
            <a:off x="306917" y="387879"/>
            <a:ext cx="4163483" cy="2081742"/>
          </a:xfrm>
          <a:prstGeom prst="rect">
            <a:avLst/>
          </a:prstGeom>
        </p:spPr>
      </p:pic>
      <p:pic>
        <p:nvPicPr>
          <p:cNvPr id="7" name="Picture 6">
            <a:extLst>
              <a:ext uri="{FF2B5EF4-FFF2-40B4-BE49-F238E27FC236}">
                <a16:creationId xmlns:a16="http://schemas.microsoft.com/office/drawing/2014/main" id="{56F458C3-E9C0-4C02-8744-3E7B76614E17}"/>
              </a:ext>
            </a:extLst>
          </p:cNvPr>
          <p:cNvPicPr>
            <a:picLocks noChangeAspect="1"/>
          </p:cNvPicPr>
          <p:nvPr/>
        </p:nvPicPr>
        <p:blipFill>
          <a:blip r:embed="rId5"/>
          <a:stretch>
            <a:fillRect/>
          </a:stretch>
        </p:blipFill>
        <p:spPr>
          <a:xfrm>
            <a:off x="7721600" y="4388378"/>
            <a:ext cx="3962399" cy="2081742"/>
          </a:xfrm>
          <a:prstGeom prst="rect">
            <a:avLst/>
          </a:prstGeom>
        </p:spPr>
      </p:pic>
      <p:pic>
        <p:nvPicPr>
          <p:cNvPr id="9" name="Picture 8">
            <a:extLst>
              <a:ext uri="{FF2B5EF4-FFF2-40B4-BE49-F238E27FC236}">
                <a16:creationId xmlns:a16="http://schemas.microsoft.com/office/drawing/2014/main" id="{3C49E5C5-6829-443C-BEBC-F6874690A6B0}"/>
              </a:ext>
            </a:extLst>
          </p:cNvPr>
          <p:cNvPicPr>
            <a:picLocks noChangeAspect="1"/>
          </p:cNvPicPr>
          <p:nvPr/>
        </p:nvPicPr>
        <p:blipFill>
          <a:blip r:embed="rId6"/>
          <a:stretch>
            <a:fillRect/>
          </a:stretch>
        </p:blipFill>
        <p:spPr>
          <a:xfrm>
            <a:off x="7520515" y="387879"/>
            <a:ext cx="4163483" cy="2081742"/>
          </a:xfrm>
          <a:prstGeom prst="rect">
            <a:avLst/>
          </a:prstGeom>
        </p:spPr>
      </p:pic>
      <p:sp>
        <p:nvSpPr>
          <p:cNvPr id="10" name="Title 1">
            <a:extLst>
              <a:ext uri="{FF2B5EF4-FFF2-40B4-BE49-F238E27FC236}">
                <a16:creationId xmlns:a16="http://schemas.microsoft.com/office/drawing/2014/main" id="{ECC0DEE5-8493-4014-926F-770A40DC1FBA}"/>
              </a:ext>
            </a:extLst>
          </p:cNvPr>
          <p:cNvSpPr txBox="1">
            <a:spLocks/>
          </p:cNvSpPr>
          <p:nvPr/>
        </p:nvSpPr>
        <p:spPr>
          <a:xfrm>
            <a:off x="3778250" y="2438401"/>
            <a:ext cx="4635500" cy="1949977"/>
          </a:xfrm>
          <a:prstGeom prst="rect">
            <a:avLst/>
          </a:prstGeom>
          <a:noFill/>
          <a:ln w="31750" cap="sq">
            <a:solidFill>
              <a:srgbClr val="FFFFFF"/>
            </a:solidFill>
            <a:miter lim="800000"/>
          </a:ln>
          <a:effectLst>
            <a:glow rad="152400">
              <a:schemeClr val="bg1">
                <a:alpha val="13000"/>
              </a:schemeClr>
            </a:glow>
          </a:effectLst>
        </p:spPr>
        <p:txBody>
          <a:bodyPr vert="horz" wrap="square"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1800" dirty="0">
                <a:solidFill>
                  <a:schemeClr val="bg1"/>
                </a:solidFill>
                <a:effectLst>
                  <a:outerShdw blurRad="38100" dist="38100" dir="2700000" algn="tl">
                    <a:srgbClr val="000000">
                      <a:alpha val="43137"/>
                    </a:srgbClr>
                  </a:outerShdw>
                </a:effectLst>
              </a:rPr>
              <a:t>Can you tell </a:t>
            </a:r>
          </a:p>
          <a:p>
            <a:r>
              <a:rPr lang="en-US" sz="1800" dirty="0">
                <a:solidFill>
                  <a:schemeClr val="bg1"/>
                </a:solidFill>
                <a:effectLst>
                  <a:outerShdw blurRad="38100" dist="38100" dir="2700000" algn="tl">
                    <a:srgbClr val="000000">
                      <a:alpha val="43137"/>
                    </a:srgbClr>
                  </a:outerShdw>
                </a:effectLst>
              </a:rPr>
              <a:t>who was the most grossing?</a:t>
            </a:r>
          </a:p>
          <a:p>
            <a:r>
              <a:rPr lang="en-US" sz="1800" dirty="0">
                <a:solidFill>
                  <a:schemeClr val="bg1"/>
                </a:solidFill>
                <a:effectLst>
                  <a:outerShdw blurRad="38100" dist="38100" dir="2700000" algn="tl">
                    <a:srgbClr val="000000">
                      <a:alpha val="43137"/>
                    </a:srgbClr>
                  </a:outerShdw>
                </a:effectLst>
              </a:rPr>
              <a:t>Or</a:t>
            </a:r>
          </a:p>
          <a:p>
            <a:r>
              <a:rPr lang="en-US" sz="1800" dirty="0">
                <a:solidFill>
                  <a:schemeClr val="bg1"/>
                </a:solidFill>
                <a:effectLst>
                  <a:outerShdw blurRad="38100" dist="38100" dir="2700000" algn="tl">
                    <a:srgbClr val="000000">
                      <a:alpha val="43137"/>
                    </a:srgbClr>
                  </a:outerShdw>
                </a:effectLst>
              </a:rPr>
              <a:t>Who was the most stable?</a:t>
            </a:r>
          </a:p>
        </p:txBody>
      </p:sp>
    </p:spTree>
    <p:extLst>
      <p:ext uri="{BB962C8B-B14F-4D97-AF65-F5344CB8AC3E}">
        <p14:creationId xmlns:p14="http://schemas.microsoft.com/office/powerpoint/2010/main" val="73824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9B699C-3001-448E-BD11-35B0E5E7E189}"/>
              </a:ext>
            </a:extLst>
          </p:cNvPr>
          <p:cNvPicPr>
            <a:picLocks noChangeAspect="1"/>
          </p:cNvPicPr>
          <p:nvPr/>
        </p:nvPicPr>
        <p:blipFill>
          <a:blip r:embed="rId2"/>
          <a:stretch>
            <a:fillRect/>
          </a:stretch>
        </p:blipFill>
        <p:spPr>
          <a:xfrm>
            <a:off x="0" y="55515"/>
            <a:ext cx="12192000" cy="6746970"/>
          </a:xfrm>
          <a:prstGeom prst="rect">
            <a:avLst/>
          </a:prstGeom>
        </p:spPr>
      </p:pic>
    </p:spTree>
    <p:extLst>
      <p:ext uri="{BB962C8B-B14F-4D97-AF65-F5344CB8AC3E}">
        <p14:creationId xmlns:p14="http://schemas.microsoft.com/office/powerpoint/2010/main" val="1420525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44A882-287F-42A6-BA33-B9A440AAD6B3}"/>
              </a:ext>
            </a:extLst>
          </p:cNvPr>
          <p:cNvSpPr txBox="1">
            <a:spLocks/>
          </p:cNvSpPr>
          <p:nvPr/>
        </p:nvSpPr>
        <p:spPr>
          <a:xfrm>
            <a:off x="3644900" y="2438400"/>
            <a:ext cx="4902200" cy="2336799"/>
          </a:xfrm>
          <a:prstGeom prst="rect">
            <a:avLst/>
          </a:prstGeom>
          <a:noFill/>
          <a:ln w="31750" cap="sq">
            <a:solidFill>
              <a:srgbClr val="FFFFFF"/>
            </a:solidFill>
            <a:miter lim="800000"/>
          </a:ln>
          <a:effectLst>
            <a:glow rad="152400">
              <a:schemeClr val="bg1">
                <a:alpha val="13000"/>
              </a:schemeClr>
            </a:glow>
          </a:effectLst>
        </p:spPr>
        <p:txBody>
          <a:bodyPr vert="horz" wrap="square"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1600" b="1" dirty="0">
                <a:solidFill>
                  <a:schemeClr val="bg1"/>
                </a:solidFill>
                <a:effectLst>
                  <a:outerShdw blurRad="38100" dist="38100" dir="2700000" algn="tl">
                    <a:srgbClr val="000000">
                      <a:alpha val="43137"/>
                    </a:srgbClr>
                  </a:outerShdw>
                </a:effectLst>
              </a:rPr>
              <a:t>Most grossing stock: </a:t>
            </a:r>
          </a:p>
          <a:p>
            <a:r>
              <a:rPr lang="en-US" sz="1600" b="1" dirty="0">
                <a:solidFill>
                  <a:schemeClr val="bg1"/>
                </a:solidFill>
                <a:effectLst>
                  <a:outerShdw blurRad="38100" dist="38100" dir="2700000" algn="tl">
                    <a:srgbClr val="000000">
                      <a:alpha val="43137"/>
                    </a:srgbClr>
                  </a:outerShdw>
                </a:effectLst>
              </a:rPr>
              <a:t>Facebook</a:t>
            </a:r>
          </a:p>
          <a:p>
            <a:r>
              <a:rPr lang="en-US" sz="1600" b="1" dirty="0">
                <a:solidFill>
                  <a:schemeClr val="bg1"/>
                </a:solidFill>
                <a:effectLst>
                  <a:outerShdw blurRad="38100" dist="38100" dir="2700000" algn="tl">
                    <a:srgbClr val="000000">
                      <a:alpha val="43137"/>
                    </a:srgbClr>
                  </a:outerShdw>
                </a:effectLst>
              </a:rPr>
              <a:t>Most stable stock:  </a:t>
            </a:r>
          </a:p>
          <a:p>
            <a:r>
              <a:rPr lang="en-US" sz="1600" b="1" dirty="0">
                <a:solidFill>
                  <a:schemeClr val="bg1"/>
                </a:solidFill>
                <a:effectLst>
                  <a:outerShdw blurRad="38100" dist="38100" dir="2700000" algn="tl">
                    <a:srgbClr val="000000">
                      <a:alpha val="43137"/>
                    </a:srgbClr>
                  </a:outerShdw>
                </a:effectLst>
              </a:rPr>
              <a:t>Google</a:t>
            </a:r>
          </a:p>
        </p:txBody>
      </p:sp>
    </p:spTree>
    <p:extLst>
      <p:ext uri="{BB962C8B-B14F-4D97-AF65-F5344CB8AC3E}">
        <p14:creationId xmlns:p14="http://schemas.microsoft.com/office/powerpoint/2010/main" val="32324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00F23DD-F393-4526-94BC-03780BD66F1B}"/>
              </a:ext>
            </a:extLst>
          </p:cNvPr>
          <p:cNvSpPr/>
          <p:nvPr/>
        </p:nvSpPr>
        <p:spPr>
          <a:xfrm>
            <a:off x="0" y="2760133"/>
            <a:ext cx="12192000" cy="4097868"/>
          </a:xfrm>
          <a:prstGeom prst="rect">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B4E2BDC-9B2A-4D3B-B46D-DCA1E83CB1E4}"/>
              </a:ext>
            </a:extLst>
          </p:cNvPr>
          <p:cNvSpPr>
            <a:spLocks noGrp="1"/>
          </p:cNvSpPr>
          <p:nvPr>
            <p:ph idx="1"/>
          </p:nvPr>
        </p:nvSpPr>
        <p:spPr>
          <a:xfrm>
            <a:off x="2231136" y="3557408"/>
            <a:ext cx="7729728" cy="1927585"/>
          </a:xfrm>
        </p:spPr>
        <p:txBody>
          <a:bodyPr>
            <a:normAutofit fontScale="92500" lnSpcReduction="10000"/>
          </a:bodyPr>
          <a:lstStyle/>
          <a:p>
            <a:r>
              <a:rPr lang="en-US" sz="2000" dirty="0">
                <a:solidFill>
                  <a:schemeClr val="bg1"/>
                </a:solidFill>
              </a:rPr>
              <a:t>From candlesticks we can analyze the trends in advance, weather the market will fall or rise, or will the stock remain steady.</a:t>
            </a:r>
          </a:p>
          <a:p>
            <a:r>
              <a:rPr lang="en-US" sz="2000" dirty="0">
                <a:solidFill>
                  <a:schemeClr val="bg1"/>
                </a:solidFill>
              </a:rPr>
              <a:t>From Bollinger bands we can understand whether the time is right to invest, sell or hold.</a:t>
            </a:r>
          </a:p>
          <a:p>
            <a:r>
              <a:rPr lang="en-US" sz="2000" dirty="0">
                <a:solidFill>
                  <a:schemeClr val="bg1"/>
                </a:solidFill>
              </a:rPr>
              <a:t>For conclusive measures, we can judge from line charts what we are looking for.</a:t>
            </a:r>
          </a:p>
        </p:txBody>
      </p:sp>
      <p:sp>
        <p:nvSpPr>
          <p:cNvPr id="6" name="Title 1">
            <a:extLst>
              <a:ext uri="{FF2B5EF4-FFF2-40B4-BE49-F238E27FC236}">
                <a16:creationId xmlns:a16="http://schemas.microsoft.com/office/drawing/2014/main" id="{C8A0379B-BB87-4FC2-A038-930106C7DC79}"/>
              </a:ext>
            </a:extLst>
          </p:cNvPr>
          <p:cNvSpPr>
            <a:spLocks noGrp="1"/>
          </p:cNvSpPr>
          <p:nvPr>
            <p:ph type="title"/>
          </p:nvPr>
        </p:nvSpPr>
        <p:spPr>
          <a:xfrm>
            <a:off x="4414013" y="973657"/>
            <a:ext cx="3363974" cy="1495794"/>
          </a:xfrm>
          <a:noFill/>
          <a:ln w="31750" cap="sq">
            <a:solidFill>
              <a:srgbClr val="FFFFFF"/>
            </a:solidFill>
            <a:miter lim="800000"/>
          </a:ln>
          <a:effectLst>
            <a:glow rad="152400">
              <a:schemeClr val="bg1">
                <a:alpha val="13000"/>
              </a:schemeClr>
            </a:glow>
          </a:effectLst>
        </p:spPr>
        <p:txBody>
          <a:bodyPr vert="horz" wrap="square" lIns="182880" tIns="182880" rIns="182880" bIns="182880" rtlCol="0" anchor="ctr">
            <a:normAutofit/>
          </a:bodyPr>
          <a:lstStyle/>
          <a:p>
            <a:r>
              <a:rPr lang="en-US" dirty="0">
                <a:ln w="10160">
                  <a:solidFill>
                    <a:schemeClr val="accent5"/>
                  </a:solidFill>
                  <a:prstDash val="solid"/>
                </a:ln>
                <a:solidFill>
                  <a:schemeClr val="bg1"/>
                </a:solidFill>
                <a:effectLst>
                  <a:outerShdw blurRad="38100" dist="22860" dir="5400000" algn="tl" rotWithShape="0">
                    <a:srgbClr val="000000">
                      <a:alpha val="30000"/>
                    </a:srgbClr>
                  </a:outerShdw>
                </a:effectLst>
              </a:rPr>
              <a:t>Result</a:t>
            </a:r>
          </a:p>
        </p:txBody>
      </p:sp>
    </p:spTree>
    <p:extLst>
      <p:ext uri="{BB962C8B-B14F-4D97-AF65-F5344CB8AC3E}">
        <p14:creationId xmlns:p14="http://schemas.microsoft.com/office/powerpoint/2010/main" val="1331902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7C734D1-97E0-46D2-AE7B-E1169BFCC1B5}"/>
              </a:ext>
            </a:extLst>
          </p:cNvPr>
          <p:cNvSpPr txBox="1">
            <a:spLocks/>
          </p:cNvSpPr>
          <p:nvPr/>
        </p:nvSpPr>
        <p:spPr>
          <a:xfrm>
            <a:off x="4414011" y="454370"/>
            <a:ext cx="3629321" cy="1495794"/>
          </a:xfrm>
          <a:prstGeom prst="rect">
            <a:avLst/>
          </a:prstGeom>
          <a:noFill/>
          <a:ln w="31750" cap="sq">
            <a:solidFill>
              <a:srgbClr val="FFFFFF"/>
            </a:solidFill>
            <a:miter lim="800000"/>
          </a:ln>
          <a:effectLst>
            <a:glow rad="152400">
              <a:schemeClr val="bg1">
                <a:alpha val="13000"/>
              </a:schemeClr>
            </a:glow>
          </a:effectLst>
        </p:spPr>
        <p:txBody>
          <a:bodyPr vert="horz" wrap="square"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3600" dirty="0">
                <a:ln w="10160">
                  <a:solidFill>
                    <a:schemeClr val="accent5"/>
                  </a:solidFill>
                  <a:prstDash val="solid"/>
                </a:ln>
                <a:solidFill>
                  <a:schemeClr val="bg1"/>
                </a:solidFill>
                <a:effectLst>
                  <a:outerShdw blurRad="38100" dist="22860" dir="5400000" algn="tl" rotWithShape="0">
                    <a:srgbClr val="000000">
                      <a:alpha val="30000"/>
                    </a:srgbClr>
                  </a:outerShdw>
                </a:effectLst>
              </a:rPr>
              <a:t>References</a:t>
            </a:r>
          </a:p>
        </p:txBody>
      </p:sp>
      <p:sp>
        <p:nvSpPr>
          <p:cNvPr id="5" name="Content Placeholder 2">
            <a:extLst>
              <a:ext uri="{FF2B5EF4-FFF2-40B4-BE49-F238E27FC236}">
                <a16:creationId xmlns:a16="http://schemas.microsoft.com/office/drawing/2014/main" id="{91D60FDF-E03E-433E-91FD-CA0293F212C2}"/>
              </a:ext>
            </a:extLst>
          </p:cNvPr>
          <p:cNvSpPr txBox="1">
            <a:spLocks/>
          </p:cNvSpPr>
          <p:nvPr/>
        </p:nvSpPr>
        <p:spPr>
          <a:xfrm>
            <a:off x="2231135" y="2336801"/>
            <a:ext cx="7729728" cy="4267200"/>
          </a:xfrm>
          <a:prstGeom prst="rect">
            <a:avLst/>
          </a:prstGeom>
        </p:spPr>
        <p:txBody>
          <a:bodyPr>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solidFill>
                  <a:schemeClr val="bg1"/>
                </a:solidFill>
                <a:hlinkClick r:id="rId2"/>
              </a:rPr>
              <a:t>https://www.youtube.com/watch?v=5shuZuIMR6k</a:t>
            </a:r>
            <a:endParaRPr lang="en-US" dirty="0">
              <a:solidFill>
                <a:schemeClr val="bg1"/>
              </a:solidFill>
            </a:endParaRPr>
          </a:p>
          <a:p>
            <a:r>
              <a:rPr lang="en-US" dirty="0">
                <a:hlinkClick r:id="rId3"/>
              </a:rPr>
              <a:t>https://www.youtube.com/watch?v=C3KRwfj9F8Q&amp;t=3s</a:t>
            </a:r>
            <a:endParaRPr lang="en-US" dirty="0"/>
          </a:p>
          <a:p>
            <a:r>
              <a:rPr lang="en-US" dirty="0">
                <a:hlinkClick r:id="rId4"/>
              </a:rPr>
              <a:t>https://www.youtube.com/watch?v=KxlUFKPCxeg&amp;t=21s</a:t>
            </a:r>
            <a:r>
              <a:rPr lang="en-US" dirty="0"/>
              <a:t> </a:t>
            </a:r>
          </a:p>
          <a:p>
            <a:r>
              <a:rPr lang="en-US" dirty="0">
                <a:hlinkClick r:id="rId5"/>
              </a:rPr>
              <a:t>https://community.tableau.com/blogs/singh.rahul/2017/05/03/candlestick-charts-in-tableau</a:t>
            </a:r>
            <a:endParaRPr lang="en-US" dirty="0"/>
          </a:p>
          <a:p>
            <a:r>
              <a:rPr lang="en-US" dirty="0">
                <a:hlinkClick r:id="rId6"/>
              </a:rPr>
              <a:t>https://www.tableau.com/learn/tutorials/on-demand/candlestick-charts-and-bollinger-bands?product=tableau_desktop&amp;version=7_0&amp;topic=advanced</a:t>
            </a:r>
            <a:endParaRPr lang="en-US" dirty="0"/>
          </a:p>
          <a:p>
            <a:r>
              <a:rPr lang="en-US" dirty="0">
                <a:hlinkClick r:id="rId7"/>
              </a:rPr>
              <a:t>https://www.fidelity.com/learning-center/trading-investing/technical-analysis/technical-indicator-guide/RSI</a:t>
            </a:r>
            <a:r>
              <a:rPr lang="en-US" dirty="0"/>
              <a:t> </a:t>
            </a:r>
          </a:p>
          <a:p>
            <a:r>
              <a:rPr lang="en-US" sz="2000" dirty="0">
                <a:hlinkClick r:id="rId8"/>
              </a:rPr>
              <a:t>https://www.investopedia.com/terms/s/standarddeviation.asp</a:t>
            </a:r>
            <a:r>
              <a:rPr lang="en-US" sz="2000" dirty="0"/>
              <a:t> </a:t>
            </a:r>
          </a:p>
          <a:p>
            <a:endParaRPr lang="en-US" sz="2000" dirty="0">
              <a:solidFill>
                <a:schemeClr val="bg1"/>
              </a:solidFill>
            </a:endParaRPr>
          </a:p>
        </p:txBody>
      </p:sp>
    </p:spTree>
    <p:extLst>
      <p:ext uri="{BB962C8B-B14F-4D97-AF65-F5344CB8AC3E}">
        <p14:creationId xmlns:p14="http://schemas.microsoft.com/office/powerpoint/2010/main" val="2550610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6000" b="-2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70220-677A-411B-B416-94321A555329}"/>
              </a:ext>
            </a:extLst>
          </p:cNvPr>
          <p:cNvSpPr>
            <a:spLocks noGrp="1"/>
          </p:cNvSpPr>
          <p:nvPr>
            <p:ph type="title"/>
          </p:nvPr>
        </p:nvSpPr>
        <p:spPr>
          <a:xfrm>
            <a:off x="3870113" y="2841504"/>
            <a:ext cx="4451773" cy="1174991"/>
          </a:xfrm>
          <a:noFill/>
          <a:ln w="31750" cap="sq">
            <a:solidFill>
              <a:schemeClr val="tx1"/>
            </a:solidFill>
            <a:miter lim="800000"/>
          </a:ln>
          <a:effectLst>
            <a:glow rad="152400">
              <a:schemeClr val="bg1">
                <a:alpha val="13000"/>
              </a:schemeClr>
            </a:glow>
          </a:effectLst>
        </p:spPr>
        <p:txBody>
          <a:bodyPr vert="horz" wrap="square" lIns="182880" tIns="182880" rIns="182880" bIns="182880" rtlCol="0" anchor="ctr">
            <a:normAutofit/>
          </a:bodyPr>
          <a:lstStyle/>
          <a:p>
            <a:r>
              <a:rPr lang="en-US" dirty="0">
                <a:solidFill>
                  <a:schemeClr val="tx1"/>
                </a:solidFill>
              </a:rPr>
              <a:t>Thank you</a:t>
            </a:r>
          </a:p>
        </p:txBody>
      </p:sp>
    </p:spTree>
    <p:extLst>
      <p:ext uri="{BB962C8B-B14F-4D97-AF65-F5344CB8AC3E}">
        <p14:creationId xmlns:p14="http://schemas.microsoft.com/office/powerpoint/2010/main" val="267384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9725E-D4E3-4728-8A63-AC9021169994}"/>
              </a:ext>
            </a:extLst>
          </p:cNvPr>
          <p:cNvSpPr txBox="1">
            <a:spLocks/>
          </p:cNvSpPr>
          <p:nvPr/>
        </p:nvSpPr>
        <p:spPr>
          <a:xfrm>
            <a:off x="4414013" y="479770"/>
            <a:ext cx="3363974" cy="1010363"/>
          </a:xfrm>
          <a:prstGeom prst="rect">
            <a:avLst/>
          </a:prstGeom>
          <a:noFill/>
          <a:ln w="31750" cap="sq">
            <a:solidFill>
              <a:srgbClr val="FFFFFF"/>
            </a:solidFill>
            <a:miter lim="800000"/>
          </a:ln>
          <a:effectLst>
            <a:glow rad="152400">
              <a:schemeClr val="bg1">
                <a:alpha val="13000"/>
              </a:schemeClr>
            </a:glow>
          </a:effectLst>
        </p:spPr>
        <p:txBody>
          <a:bodyPr vert="horz" wrap="square"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solidFill>
                  <a:srgbClr val="FFFFFF"/>
                </a:solidFill>
              </a:rPr>
              <a:t>agenda</a:t>
            </a:r>
          </a:p>
        </p:txBody>
      </p:sp>
      <p:sp>
        <p:nvSpPr>
          <p:cNvPr id="3" name="Rectangle 2">
            <a:extLst>
              <a:ext uri="{FF2B5EF4-FFF2-40B4-BE49-F238E27FC236}">
                <a16:creationId xmlns:a16="http://schemas.microsoft.com/office/drawing/2014/main" id="{61049528-152F-4ECB-82AA-ABA2E1013AB6}"/>
              </a:ext>
            </a:extLst>
          </p:cNvPr>
          <p:cNvSpPr/>
          <p:nvPr/>
        </p:nvSpPr>
        <p:spPr>
          <a:xfrm>
            <a:off x="4414013" y="2214711"/>
            <a:ext cx="5678254" cy="4247317"/>
          </a:xfrm>
          <a:prstGeom prst="rect">
            <a:avLst/>
          </a:prstGeom>
        </p:spPr>
        <p:txBody>
          <a:bodyPr wrap="square">
            <a:spAutoFit/>
          </a:bodyPr>
          <a:lstStyle/>
          <a:p>
            <a:pPr marL="285750" indent="-285750">
              <a:lnSpc>
                <a:spcPct val="100000"/>
              </a:lnSpc>
              <a:buFont typeface="Arial" panose="020B0604020202020204" pitchFamily="34" charset="0"/>
              <a:buChar char="•"/>
            </a:pPr>
            <a:r>
              <a:rPr lang="en-IN" spc="-1" dirty="0">
                <a:solidFill>
                  <a:schemeClr val="bg1"/>
                </a:solidFill>
              </a:rPr>
              <a:t>Project Proposal</a:t>
            </a:r>
          </a:p>
          <a:p>
            <a:pPr marL="285750" indent="-285750">
              <a:lnSpc>
                <a:spcPct val="100000"/>
              </a:lnSpc>
              <a:buFont typeface="Arial" panose="020B0604020202020204" pitchFamily="34" charset="0"/>
              <a:buChar char="•"/>
            </a:pPr>
            <a:r>
              <a:rPr lang="en-IN" spc="-1" dirty="0">
                <a:solidFill>
                  <a:schemeClr val="bg1"/>
                </a:solidFill>
              </a:rPr>
              <a:t>Introduction</a:t>
            </a:r>
          </a:p>
          <a:p>
            <a:pPr marL="285750" indent="-285750">
              <a:lnSpc>
                <a:spcPct val="100000"/>
              </a:lnSpc>
              <a:buFont typeface="Arial" panose="020B0604020202020204" pitchFamily="34" charset="0"/>
              <a:buChar char="•"/>
            </a:pPr>
            <a:r>
              <a:rPr lang="en-IN" spc="-1" dirty="0">
                <a:solidFill>
                  <a:schemeClr val="bg1"/>
                </a:solidFill>
              </a:rPr>
              <a:t>Objectives</a:t>
            </a:r>
          </a:p>
          <a:p>
            <a:pPr marL="285750" indent="-285750">
              <a:lnSpc>
                <a:spcPct val="100000"/>
              </a:lnSpc>
              <a:buFont typeface="Arial" panose="020B0604020202020204" pitchFamily="34" charset="0"/>
              <a:buChar char="•"/>
            </a:pPr>
            <a:r>
              <a:rPr lang="en-IN" spc="-1" dirty="0">
                <a:solidFill>
                  <a:schemeClr val="bg1"/>
                </a:solidFill>
              </a:rPr>
              <a:t>Technologies/Tools Used</a:t>
            </a:r>
          </a:p>
          <a:p>
            <a:pPr marL="285750" indent="-285750">
              <a:lnSpc>
                <a:spcPct val="100000"/>
              </a:lnSpc>
              <a:buFont typeface="Arial" panose="020B0604020202020204" pitchFamily="34" charset="0"/>
              <a:buChar char="•"/>
            </a:pPr>
            <a:r>
              <a:rPr lang="en-IN" spc="-1" dirty="0">
                <a:solidFill>
                  <a:schemeClr val="bg1"/>
                </a:solidFill>
              </a:rPr>
              <a:t>How analysis is done</a:t>
            </a:r>
          </a:p>
          <a:p>
            <a:pPr marL="285750" indent="-285750">
              <a:lnSpc>
                <a:spcPct val="100000"/>
              </a:lnSpc>
              <a:buFont typeface="Arial" panose="020B0604020202020204" pitchFamily="34" charset="0"/>
              <a:buChar char="•"/>
            </a:pPr>
            <a:r>
              <a:rPr lang="en-IN" spc="-1" dirty="0">
                <a:solidFill>
                  <a:schemeClr val="bg1"/>
                </a:solidFill>
              </a:rPr>
              <a:t>Data Cleaning Using Python</a:t>
            </a:r>
          </a:p>
          <a:p>
            <a:pPr marL="285750" indent="-285750">
              <a:lnSpc>
                <a:spcPct val="100000"/>
              </a:lnSpc>
              <a:buFont typeface="Arial" panose="020B0604020202020204" pitchFamily="34" charset="0"/>
              <a:buChar char="•"/>
            </a:pPr>
            <a:r>
              <a:rPr lang="en-IN" spc="-1" dirty="0">
                <a:solidFill>
                  <a:schemeClr val="bg1"/>
                </a:solidFill>
              </a:rPr>
              <a:t>Shell Programming, Pig, Hive</a:t>
            </a:r>
          </a:p>
          <a:p>
            <a:pPr marL="285750" indent="-285750">
              <a:lnSpc>
                <a:spcPct val="100000"/>
              </a:lnSpc>
              <a:buFont typeface="Arial" panose="020B0604020202020204" pitchFamily="34" charset="0"/>
              <a:buChar char="•"/>
            </a:pPr>
            <a:r>
              <a:rPr lang="en-IN" spc="-1" dirty="0">
                <a:solidFill>
                  <a:schemeClr val="bg1"/>
                </a:solidFill>
              </a:rPr>
              <a:t>Visualization using tableau</a:t>
            </a:r>
          </a:p>
          <a:p>
            <a:pPr marL="285750" indent="-285750">
              <a:lnSpc>
                <a:spcPct val="100000"/>
              </a:lnSpc>
              <a:buFont typeface="Arial" panose="020B0604020202020204" pitchFamily="34" charset="0"/>
              <a:buChar char="•"/>
            </a:pPr>
            <a:r>
              <a:rPr lang="en-IN" spc="-1" dirty="0">
                <a:solidFill>
                  <a:schemeClr val="bg1"/>
                </a:solidFill>
              </a:rPr>
              <a:t>Understanding Candlesticks</a:t>
            </a:r>
          </a:p>
          <a:p>
            <a:pPr marL="285750" indent="-285750">
              <a:lnSpc>
                <a:spcPct val="100000"/>
              </a:lnSpc>
              <a:buFont typeface="Arial" panose="020B0604020202020204" pitchFamily="34" charset="0"/>
              <a:buChar char="•"/>
            </a:pPr>
            <a:r>
              <a:rPr lang="en-IN" spc="-1" dirty="0">
                <a:solidFill>
                  <a:schemeClr val="bg1"/>
                </a:solidFill>
              </a:rPr>
              <a:t>Understanding Bollinger Bands</a:t>
            </a:r>
          </a:p>
          <a:p>
            <a:pPr marL="285750" indent="-285750">
              <a:lnSpc>
                <a:spcPct val="100000"/>
              </a:lnSpc>
              <a:buFont typeface="Arial" panose="020B0604020202020204" pitchFamily="34" charset="0"/>
              <a:buChar char="•"/>
            </a:pPr>
            <a:r>
              <a:rPr lang="en-IN" spc="-1" dirty="0">
                <a:solidFill>
                  <a:schemeClr val="bg1"/>
                </a:solidFill>
              </a:rPr>
              <a:t>Studying Volume Variation</a:t>
            </a:r>
          </a:p>
          <a:p>
            <a:pPr marL="285750" indent="-285750">
              <a:lnSpc>
                <a:spcPct val="100000"/>
              </a:lnSpc>
              <a:buFont typeface="Arial" panose="020B0604020202020204" pitchFamily="34" charset="0"/>
              <a:buChar char="•"/>
            </a:pPr>
            <a:r>
              <a:rPr lang="en-IN" spc="-1" dirty="0">
                <a:solidFill>
                  <a:schemeClr val="bg1"/>
                </a:solidFill>
              </a:rPr>
              <a:t>Result</a:t>
            </a:r>
          </a:p>
          <a:p>
            <a:pPr marL="285750" indent="-285750">
              <a:lnSpc>
                <a:spcPct val="100000"/>
              </a:lnSpc>
              <a:buFont typeface="Arial" panose="020B0604020202020204" pitchFamily="34" charset="0"/>
              <a:buChar char="•"/>
            </a:pPr>
            <a:r>
              <a:rPr lang="en-IN" spc="-1" dirty="0">
                <a:solidFill>
                  <a:schemeClr val="bg1"/>
                </a:solidFill>
              </a:rPr>
              <a:t>References</a:t>
            </a:r>
          </a:p>
          <a:p>
            <a:pPr marL="285750" indent="-285750" algn="ctr">
              <a:lnSpc>
                <a:spcPct val="100000"/>
              </a:lnSpc>
              <a:buFont typeface="Arial" panose="020B0604020202020204" pitchFamily="34" charset="0"/>
              <a:buChar char="•"/>
            </a:pPr>
            <a:endParaRPr lang="en-IN" spc="-1" dirty="0">
              <a:solidFill>
                <a:schemeClr val="bg1"/>
              </a:solidFill>
            </a:endParaRPr>
          </a:p>
          <a:p>
            <a:pPr marL="285750" indent="-285750" algn="ctr">
              <a:lnSpc>
                <a:spcPct val="100000"/>
              </a:lnSpc>
              <a:buFont typeface="Arial" panose="020B0604020202020204" pitchFamily="34" charset="0"/>
              <a:buChar char="•"/>
            </a:pPr>
            <a:endParaRPr lang="en-IN" spc="-1" dirty="0">
              <a:solidFill>
                <a:schemeClr val="bg1"/>
              </a:solidFill>
            </a:endParaRPr>
          </a:p>
        </p:txBody>
      </p:sp>
    </p:spTree>
    <p:extLst>
      <p:ext uri="{BB962C8B-B14F-4D97-AF65-F5344CB8AC3E}">
        <p14:creationId xmlns:p14="http://schemas.microsoft.com/office/powerpoint/2010/main" val="2961433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00F23DD-F393-4526-94BC-03780BD66F1B}"/>
              </a:ext>
            </a:extLst>
          </p:cNvPr>
          <p:cNvSpPr/>
          <p:nvPr/>
        </p:nvSpPr>
        <p:spPr>
          <a:xfrm>
            <a:off x="0" y="2184401"/>
            <a:ext cx="12192000" cy="4673600"/>
          </a:xfrm>
          <a:prstGeom prst="rect">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B4E2BDC-9B2A-4D3B-B46D-DCA1E83CB1E4}"/>
              </a:ext>
            </a:extLst>
          </p:cNvPr>
          <p:cNvSpPr>
            <a:spLocks noGrp="1"/>
          </p:cNvSpPr>
          <p:nvPr>
            <p:ph idx="1"/>
          </p:nvPr>
        </p:nvSpPr>
        <p:spPr>
          <a:xfrm>
            <a:off x="2231136" y="2827866"/>
            <a:ext cx="7729728" cy="3488267"/>
          </a:xfrm>
        </p:spPr>
        <p:txBody>
          <a:bodyPr>
            <a:normAutofit/>
          </a:bodyPr>
          <a:lstStyle/>
          <a:p>
            <a:pPr marL="0" indent="0" algn="ctr">
              <a:buNone/>
            </a:pPr>
            <a:r>
              <a:rPr lang="en-US" sz="2000" dirty="0">
                <a:solidFill>
                  <a:schemeClr val="bg1"/>
                </a:solidFill>
              </a:rPr>
              <a:t>Stock market is very vast and difficult to understand. It’s considered too uncertain, due to high fluctuation of the market. </a:t>
            </a:r>
          </a:p>
          <a:p>
            <a:pPr marL="0" indent="0" algn="ctr">
              <a:buNone/>
            </a:pPr>
            <a:r>
              <a:rPr lang="en-US" sz="2000" dirty="0">
                <a:solidFill>
                  <a:schemeClr val="bg1"/>
                </a:solidFill>
              </a:rPr>
              <a:t>Investing in a good stock but at a bad time can have a disadvantageous result, while an investment at the right time can bear fruitful results. Financial investors of today are facing this problem of trading as they don’t understand the market well.</a:t>
            </a:r>
          </a:p>
          <a:p>
            <a:pPr marL="0" indent="0" algn="ctr">
              <a:buNone/>
            </a:pPr>
            <a:r>
              <a:rPr lang="en-US" sz="2000" dirty="0">
                <a:solidFill>
                  <a:schemeClr val="bg1"/>
                </a:solidFill>
              </a:rPr>
              <a:t>So with our project, we aim to reduce the problem of investors, who have a tough time analyzing/ understanding trends.</a:t>
            </a:r>
          </a:p>
        </p:txBody>
      </p:sp>
      <p:sp>
        <p:nvSpPr>
          <p:cNvPr id="6" name="Title 1">
            <a:extLst>
              <a:ext uri="{FF2B5EF4-FFF2-40B4-BE49-F238E27FC236}">
                <a16:creationId xmlns:a16="http://schemas.microsoft.com/office/drawing/2014/main" id="{C8A0379B-BB87-4FC2-A038-930106C7DC79}"/>
              </a:ext>
            </a:extLst>
          </p:cNvPr>
          <p:cNvSpPr>
            <a:spLocks noGrp="1"/>
          </p:cNvSpPr>
          <p:nvPr>
            <p:ph type="title"/>
          </p:nvPr>
        </p:nvSpPr>
        <p:spPr>
          <a:xfrm>
            <a:off x="4414013" y="409216"/>
            <a:ext cx="3363974" cy="1495794"/>
          </a:xfrm>
          <a:noFill/>
          <a:ln w="31750" cap="sq">
            <a:solidFill>
              <a:srgbClr val="FFFFFF"/>
            </a:solidFill>
            <a:miter lim="800000"/>
          </a:ln>
          <a:effectLst>
            <a:glow rad="152400">
              <a:schemeClr val="bg1">
                <a:alpha val="13000"/>
              </a:schemeClr>
            </a:glow>
          </a:effectLst>
        </p:spPr>
        <p:txBody>
          <a:bodyPr vert="horz" wrap="square" lIns="182880" tIns="182880" rIns="182880" bIns="182880" rtlCol="0" anchor="ctr">
            <a:normAutofit/>
          </a:bodyPr>
          <a:lstStyle/>
          <a:p>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Project proposal</a:t>
            </a:r>
          </a:p>
        </p:txBody>
      </p:sp>
    </p:spTree>
    <p:extLst>
      <p:ext uri="{BB962C8B-B14F-4D97-AF65-F5344CB8AC3E}">
        <p14:creationId xmlns:p14="http://schemas.microsoft.com/office/powerpoint/2010/main" val="4112196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CD00B-F2CB-47C6-BAE5-5CDD751DE77C}"/>
              </a:ext>
            </a:extLst>
          </p:cNvPr>
          <p:cNvSpPr txBox="1">
            <a:spLocks/>
          </p:cNvSpPr>
          <p:nvPr/>
        </p:nvSpPr>
        <p:spPr>
          <a:xfrm>
            <a:off x="4414012" y="829733"/>
            <a:ext cx="3363974" cy="1010363"/>
          </a:xfrm>
          <a:prstGeom prst="rect">
            <a:avLst/>
          </a:prstGeom>
          <a:noFill/>
          <a:ln w="31750" cap="sq">
            <a:solidFill>
              <a:srgbClr val="FFFFFF"/>
            </a:solidFill>
            <a:miter lim="800000"/>
          </a:ln>
          <a:effectLst>
            <a:glow rad="152400">
              <a:schemeClr val="bg1">
                <a:alpha val="13000"/>
              </a:schemeClr>
            </a:glow>
          </a:effectLst>
        </p:spPr>
        <p:txBody>
          <a:bodyPr vert="horz" wrap="square"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500" dirty="0">
                <a:solidFill>
                  <a:srgbClr val="FFFFFF"/>
                </a:solidFill>
              </a:rPr>
              <a:t>introduction</a:t>
            </a:r>
          </a:p>
        </p:txBody>
      </p:sp>
      <p:sp>
        <p:nvSpPr>
          <p:cNvPr id="3" name="Content Placeholder 2">
            <a:extLst>
              <a:ext uri="{FF2B5EF4-FFF2-40B4-BE49-F238E27FC236}">
                <a16:creationId xmlns:a16="http://schemas.microsoft.com/office/drawing/2014/main" id="{549676D9-147D-457A-9963-FB0553BA6EDC}"/>
              </a:ext>
            </a:extLst>
          </p:cNvPr>
          <p:cNvSpPr txBox="1">
            <a:spLocks/>
          </p:cNvSpPr>
          <p:nvPr/>
        </p:nvSpPr>
        <p:spPr>
          <a:xfrm>
            <a:off x="1380115" y="2350178"/>
            <a:ext cx="9431770" cy="3678089"/>
          </a:xfrm>
          <a:prstGeom prst="rect">
            <a:avLst/>
          </a:prstGeom>
        </p:spPr>
        <p:txBody>
          <a:bodyPr>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endParaRPr lang="en-US" dirty="0">
              <a:solidFill>
                <a:schemeClr val="bg1"/>
              </a:solidFill>
            </a:endParaRPr>
          </a:p>
        </p:txBody>
      </p:sp>
      <p:sp>
        <p:nvSpPr>
          <p:cNvPr id="4" name="Rectangle 3">
            <a:extLst>
              <a:ext uri="{FF2B5EF4-FFF2-40B4-BE49-F238E27FC236}">
                <a16:creationId xmlns:a16="http://schemas.microsoft.com/office/drawing/2014/main" id="{96DE3089-0193-4985-B105-0BF17763C40D}"/>
              </a:ext>
            </a:extLst>
          </p:cNvPr>
          <p:cNvSpPr/>
          <p:nvPr/>
        </p:nvSpPr>
        <p:spPr>
          <a:xfrm>
            <a:off x="1380116" y="2485645"/>
            <a:ext cx="9431769" cy="2585323"/>
          </a:xfrm>
          <a:prstGeom prst="rect">
            <a:avLst/>
          </a:prstGeom>
        </p:spPr>
        <p:txBody>
          <a:bodyPr wrap="square">
            <a:spAutoFit/>
          </a:bodyPr>
          <a:lstStyle/>
          <a:p>
            <a:pPr>
              <a:lnSpc>
                <a:spcPct val="100000"/>
              </a:lnSpc>
            </a:pPr>
            <a:r>
              <a:rPr lang="en-IN" spc="-1" dirty="0">
                <a:solidFill>
                  <a:schemeClr val="bg1"/>
                </a:solidFill>
                <a:ea typeface="DejaVu Sans"/>
              </a:rPr>
              <a:t>Stock market data of various companies is analysed with the help of shell scripts that run on Hadoop cluster which tells us about the company’s current position in the market and various other factors.</a:t>
            </a:r>
            <a:endParaRPr lang="en-IN" spc="-1" dirty="0">
              <a:solidFill>
                <a:schemeClr val="bg1"/>
              </a:solidFill>
            </a:endParaRPr>
          </a:p>
          <a:p>
            <a:pPr>
              <a:lnSpc>
                <a:spcPct val="100000"/>
              </a:lnSpc>
            </a:pPr>
            <a:endParaRPr lang="en-IN" spc="-1" dirty="0">
              <a:solidFill>
                <a:schemeClr val="bg1"/>
              </a:solidFill>
            </a:endParaRPr>
          </a:p>
          <a:p>
            <a:pPr>
              <a:lnSpc>
                <a:spcPct val="100000"/>
              </a:lnSpc>
            </a:pPr>
            <a:r>
              <a:rPr lang="en-IN" spc="-1" dirty="0">
                <a:solidFill>
                  <a:schemeClr val="bg1"/>
                </a:solidFill>
                <a:ea typeface="DejaVu Sans"/>
              </a:rPr>
              <a:t>The process of analysing is made automated with the help of shell scripts in which analysing queries are pre-written.</a:t>
            </a:r>
            <a:endParaRPr lang="en-IN" spc="-1" dirty="0">
              <a:solidFill>
                <a:schemeClr val="bg1"/>
              </a:solidFill>
            </a:endParaRPr>
          </a:p>
          <a:p>
            <a:pPr>
              <a:lnSpc>
                <a:spcPct val="100000"/>
              </a:lnSpc>
            </a:pPr>
            <a:endParaRPr lang="en-IN" spc="-1" dirty="0">
              <a:solidFill>
                <a:schemeClr val="bg1"/>
              </a:solidFill>
            </a:endParaRPr>
          </a:p>
          <a:p>
            <a:pPr>
              <a:lnSpc>
                <a:spcPct val="100000"/>
              </a:lnSpc>
            </a:pPr>
            <a:r>
              <a:rPr lang="en-IN" spc="-1" dirty="0">
                <a:solidFill>
                  <a:schemeClr val="bg1"/>
                </a:solidFill>
                <a:ea typeface="DejaVu Sans"/>
              </a:rPr>
              <a:t>One can easily have a market watch for any day he/she wants to look at FY 2017-18.  This project aims at providing simple and easy analysis of various Stocks as per the user's requirement.</a:t>
            </a:r>
            <a:endParaRPr lang="en-IN" spc="-1" dirty="0">
              <a:solidFill>
                <a:schemeClr val="bg1"/>
              </a:solidFill>
            </a:endParaRPr>
          </a:p>
        </p:txBody>
      </p:sp>
    </p:spTree>
    <p:extLst>
      <p:ext uri="{BB962C8B-B14F-4D97-AF65-F5344CB8AC3E}">
        <p14:creationId xmlns:p14="http://schemas.microsoft.com/office/powerpoint/2010/main" val="364914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9DE503-F7C2-4A40-83F4-4DE931E7D9DE}"/>
              </a:ext>
            </a:extLst>
          </p:cNvPr>
          <p:cNvSpPr>
            <a:spLocks noGrp="1"/>
          </p:cNvSpPr>
          <p:nvPr>
            <p:ph type="title"/>
          </p:nvPr>
        </p:nvSpPr>
        <p:spPr>
          <a:xfrm>
            <a:off x="643467" y="2681103"/>
            <a:ext cx="3363974" cy="1495794"/>
          </a:xfrm>
          <a:noFill/>
          <a:ln>
            <a:solidFill>
              <a:schemeClr val="bg1"/>
            </a:solidFill>
          </a:ln>
          <a:effectLst>
            <a:glow rad="152400">
              <a:schemeClr val="bg1">
                <a:alpha val="13000"/>
              </a:schemeClr>
            </a:glow>
          </a:effectLst>
        </p:spPr>
        <p:txBody>
          <a:bodyPr wrap="square">
            <a:normAutofit/>
          </a:bodyPr>
          <a:lstStyle/>
          <a:p>
            <a:r>
              <a:rPr lang="en-US" dirty="0">
                <a:solidFill>
                  <a:schemeClr val="bg1"/>
                </a:solidFill>
                <a:effectLst>
                  <a:outerShdw blurRad="38100" dist="38100" dir="2700000" algn="tl">
                    <a:srgbClr val="000000">
                      <a:alpha val="43137"/>
                    </a:srgbClr>
                  </a:outerShdw>
                </a:effectLst>
              </a:rPr>
              <a:t>Objectives</a:t>
            </a:r>
          </a:p>
        </p:txBody>
      </p:sp>
      <p:pic>
        <p:nvPicPr>
          <p:cNvPr id="4" name="Picture 3" descr="Finance trade numbers">
            <a:extLst>
              <a:ext uri="{FF2B5EF4-FFF2-40B4-BE49-F238E27FC236}">
                <a16:creationId xmlns:a16="http://schemas.microsoft.com/office/drawing/2014/main" id="{32F354A1-38C7-4598-A0E1-7A286A3019B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50908" y="0"/>
            <a:ext cx="7541091" cy="6858000"/>
          </a:xfrm>
          <a:prstGeom prst="rect">
            <a:avLst/>
          </a:prstGeom>
        </p:spPr>
      </p:pic>
      <p:sp>
        <p:nvSpPr>
          <p:cNvPr id="17" name="Rectangle 16">
            <a:extLst>
              <a:ext uri="{FF2B5EF4-FFF2-40B4-BE49-F238E27FC236}">
                <a16:creationId xmlns:a16="http://schemas.microsoft.com/office/drawing/2014/main" id="{74BAF90A-FCE7-4A30-BCAF-E29285012637}"/>
              </a:ext>
            </a:extLst>
          </p:cNvPr>
          <p:cNvSpPr/>
          <p:nvPr/>
        </p:nvSpPr>
        <p:spPr>
          <a:xfrm>
            <a:off x="5603033" y="92613"/>
            <a:ext cx="5636829" cy="584524"/>
          </a:xfrm>
          <a:prstGeom prst="rect">
            <a:avLst/>
          </a:prstGeom>
          <a:solidFill>
            <a:schemeClr val="tx1">
              <a:alpha val="70000"/>
            </a:schemeClr>
          </a:solidFill>
        </p:spPr>
        <p:style>
          <a:lnRef idx="0">
            <a:schemeClr val="dk1">
              <a:hueOff val="0"/>
              <a:satOff val="0"/>
              <a:lumOff val="0"/>
              <a:alphaOff val="0"/>
            </a:schemeClr>
          </a:lnRef>
          <a:fillRef idx="1">
            <a:scrgbClr r="0" g="0" b="0"/>
          </a:fillRef>
          <a:effectRef idx="2">
            <a:schemeClr val="bg1">
              <a:lumMod val="95000"/>
              <a:hueOff val="0"/>
              <a:satOff val="0"/>
              <a:lumOff val="0"/>
              <a:alphaOff val="0"/>
            </a:schemeClr>
          </a:effectRef>
          <a:fontRef idx="minor">
            <a:schemeClr val="dk1">
              <a:hueOff val="0"/>
              <a:satOff val="0"/>
              <a:lumOff val="0"/>
              <a:alphaOff val="0"/>
            </a:schemeClr>
          </a:fontRef>
        </p:style>
        <p:txBody>
          <a:bodyPr/>
          <a:lstStyle/>
          <a:p>
            <a:r>
              <a:rPr lang="en-US" dirty="0">
                <a:solidFill>
                  <a:schemeClr val="bg1"/>
                </a:solidFill>
                <a:effectLst>
                  <a:outerShdw blurRad="38100" dist="38100" dir="2700000" algn="tl">
                    <a:srgbClr val="000000">
                      <a:alpha val="43137"/>
                    </a:srgbClr>
                  </a:outerShdw>
                </a:effectLst>
              </a:rPr>
              <a:t>1.  Percentage Change</a:t>
            </a:r>
          </a:p>
        </p:txBody>
      </p:sp>
      <p:sp>
        <p:nvSpPr>
          <p:cNvPr id="19" name="Rectangle 18">
            <a:extLst>
              <a:ext uri="{FF2B5EF4-FFF2-40B4-BE49-F238E27FC236}">
                <a16:creationId xmlns:a16="http://schemas.microsoft.com/office/drawing/2014/main" id="{9172F2C7-95BA-48D1-B1E0-5B9E354B6BE7}"/>
              </a:ext>
            </a:extLst>
          </p:cNvPr>
          <p:cNvSpPr/>
          <p:nvPr/>
        </p:nvSpPr>
        <p:spPr>
          <a:xfrm>
            <a:off x="5603028" y="2086038"/>
            <a:ext cx="5636829" cy="584524"/>
          </a:xfrm>
          <a:prstGeom prst="rect">
            <a:avLst/>
          </a:prstGeom>
          <a:solidFill>
            <a:schemeClr val="tx1">
              <a:alpha val="70000"/>
            </a:schemeClr>
          </a:solidFill>
        </p:spPr>
        <p:style>
          <a:lnRef idx="0">
            <a:schemeClr val="dk1">
              <a:hueOff val="0"/>
              <a:satOff val="0"/>
              <a:lumOff val="0"/>
              <a:alphaOff val="0"/>
            </a:schemeClr>
          </a:lnRef>
          <a:fillRef idx="1">
            <a:scrgbClr r="0" g="0" b="0"/>
          </a:fillRef>
          <a:effectRef idx="2">
            <a:schemeClr val="bg1">
              <a:lumMod val="95000"/>
              <a:hueOff val="0"/>
              <a:satOff val="0"/>
              <a:lumOff val="0"/>
              <a:alphaOff val="0"/>
            </a:schemeClr>
          </a:effectRef>
          <a:fontRef idx="minor">
            <a:schemeClr val="dk1">
              <a:hueOff val="0"/>
              <a:satOff val="0"/>
              <a:lumOff val="0"/>
              <a:alphaOff val="0"/>
            </a:schemeClr>
          </a:fontRef>
        </p:style>
        <p:txBody>
          <a:bodyPr/>
          <a:lstStyle/>
          <a:p>
            <a:r>
              <a:rPr lang="en-US" dirty="0">
                <a:solidFill>
                  <a:schemeClr val="bg1"/>
                </a:solidFill>
                <a:effectLst>
                  <a:outerShdw blurRad="38100" dist="38100" dir="2700000" algn="tl">
                    <a:srgbClr val="000000">
                      <a:alpha val="43137"/>
                    </a:srgbClr>
                  </a:outerShdw>
                </a:effectLst>
              </a:rPr>
              <a:t>4.  Average Gain &amp; Average Loss</a:t>
            </a:r>
          </a:p>
        </p:txBody>
      </p:sp>
      <p:sp>
        <p:nvSpPr>
          <p:cNvPr id="20" name="Rectangle 19">
            <a:extLst>
              <a:ext uri="{FF2B5EF4-FFF2-40B4-BE49-F238E27FC236}">
                <a16:creationId xmlns:a16="http://schemas.microsoft.com/office/drawing/2014/main" id="{B4F1E058-1DE2-4021-9753-1BE5D6D9A53F}"/>
              </a:ext>
            </a:extLst>
          </p:cNvPr>
          <p:cNvSpPr/>
          <p:nvPr/>
        </p:nvSpPr>
        <p:spPr>
          <a:xfrm>
            <a:off x="5614622" y="6161319"/>
            <a:ext cx="5636829" cy="584524"/>
          </a:xfrm>
          <a:prstGeom prst="rect">
            <a:avLst/>
          </a:prstGeom>
          <a:solidFill>
            <a:schemeClr val="tx1">
              <a:alpha val="70000"/>
            </a:schemeClr>
          </a:solidFill>
        </p:spPr>
        <p:style>
          <a:lnRef idx="0">
            <a:schemeClr val="dk1">
              <a:hueOff val="0"/>
              <a:satOff val="0"/>
              <a:lumOff val="0"/>
              <a:alphaOff val="0"/>
            </a:schemeClr>
          </a:lnRef>
          <a:fillRef idx="1">
            <a:scrgbClr r="0" g="0" b="0"/>
          </a:fillRef>
          <a:effectRef idx="2">
            <a:schemeClr val="bg1">
              <a:lumMod val="95000"/>
              <a:hueOff val="0"/>
              <a:satOff val="0"/>
              <a:lumOff val="0"/>
              <a:alphaOff val="0"/>
            </a:schemeClr>
          </a:effectRef>
          <a:fontRef idx="minor">
            <a:schemeClr val="dk1">
              <a:hueOff val="0"/>
              <a:satOff val="0"/>
              <a:lumOff val="0"/>
              <a:alphaOff val="0"/>
            </a:schemeClr>
          </a:fontRef>
        </p:style>
        <p:txBody>
          <a:bodyPr/>
          <a:lstStyle/>
          <a:p>
            <a:r>
              <a:rPr lang="en-US" dirty="0">
                <a:solidFill>
                  <a:schemeClr val="bg1"/>
                </a:solidFill>
                <a:effectLst>
                  <a:outerShdw blurRad="38100" dist="38100" dir="2700000" algn="tl">
                    <a:srgbClr val="000000">
                      <a:alpha val="43137"/>
                    </a:srgbClr>
                  </a:outerShdw>
                </a:effectLst>
              </a:rPr>
              <a:t>10.  Average Trading  Volume</a:t>
            </a:r>
          </a:p>
        </p:txBody>
      </p:sp>
      <p:sp>
        <p:nvSpPr>
          <p:cNvPr id="21" name="Rectangle 20">
            <a:extLst>
              <a:ext uri="{FF2B5EF4-FFF2-40B4-BE49-F238E27FC236}">
                <a16:creationId xmlns:a16="http://schemas.microsoft.com/office/drawing/2014/main" id="{F36C7012-50CD-4AC6-BCF8-14E57D1FFA9E}"/>
              </a:ext>
            </a:extLst>
          </p:cNvPr>
          <p:cNvSpPr/>
          <p:nvPr/>
        </p:nvSpPr>
        <p:spPr>
          <a:xfrm>
            <a:off x="5614622" y="5464639"/>
            <a:ext cx="5636829" cy="584524"/>
          </a:xfrm>
          <a:prstGeom prst="rect">
            <a:avLst/>
          </a:prstGeom>
          <a:solidFill>
            <a:schemeClr val="tx1">
              <a:alpha val="70000"/>
            </a:schemeClr>
          </a:solidFill>
        </p:spPr>
        <p:style>
          <a:lnRef idx="0">
            <a:schemeClr val="dk1">
              <a:hueOff val="0"/>
              <a:satOff val="0"/>
              <a:lumOff val="0"/>
              <a:alphaOff val="0"/>
            </a:schemeClr>
          </a:lnRef>
          <a:fillRef idx="1">
            <a:scrgbClr r="0" g="0" b="0"/>
          </a:fillRef>
          <a:effectRef idx="2">
            <a:schemeClr val="bg1">
              <a:lumMod val="95000"/>
              <a:hueOff val="0"/>
              <a:satOff val="0"/>
              <a:lumOff val="0"/>
              <a:alphaOff val="0"/>
            </a:schemeClr>
          </a:effectRef>
          <a:fontRef idx="minor">
            <a:schemeClr val="dk1">
              <a:hueOff val="0"/>
              <a:satOff val="0"/>
              <a:lumOff val="0"/>
              <a:alphaOff val="0"/>
            </a:schemeClr>
          </a:fontRef>
        </p:style>
        <p:txBody>
          <a:bodyPr/>
          <a:lstStyle/>
          <a:p>
            <a:r>
              <a:rPr lang="en-US" dirty="0">
                <a:solidFill>
                  <a:schemeClr val="bg1"/>
                </a:solidFill>
                <a:effectLst>
                  <a:outerShdw blurRad="38100" dist="38100" dir="2700000" algn="tl">
                    <a:srgbClr val="000000">
                      <a:alpha val="43137"/>
                    </a:srgbClr>
                  </a:outerShdw>
                </a:effectLst>
              </a:rPr>
              <a:t>9.  Relative Strength Index</a:t>
            </a:r>
          </a:p>
        </p:txBody>
      </p:sp>
      <p:sp>
        <p:nvSpPr>
          <p:cNvPr id="22" name="Rectangle 21">
            <a:extLst>
              <a:ext uri="{FF2B5EF4-FFF2-40B4-BE49-F238E27FC236}">
                <a16:creationId xmlns:a16="http://schemas.microsoft.com/office/drawing/2014/main" id="{5476D2C4-8152-42A5-91AA-CE4FB61F6724}"/>
              </a:ext>
            </a:extLst>
          </p:cNvPr>
          <p:cNvSpPr/>
          <p:nvPr/>
        </p:nvSpPr>
        <p:spPr>
          <a:xfrm>
            <a:off x="5614622" y="4783163"/>
            <a:ext cx="5636829" cy="584524"/>
          </a:xfrm>
          <a:prstGeom prst="rect">
            <a:avLst/>
          </a:prstGeom>
          <a:solidFill>
            <a:schemeClr val="tx1">
              <a:alpha val="70000"/>
            </a:schemeClr>
          </a:solidFill>
        </p:spPr>
        <p:style>
          <a:lnRef idx="0">
            <a:schemeClr val="dk1">
              <a:hueOff val="0"/>
              <a:satOff val="0"/>
              <a:lumOff val="0"/>
              <a:alphaOff val="0"/>
            </a:schemeClr>
          </a:lnRef>
          <a:fillRef idx="1">
            <a:scrgbClr r="0" g="0" b="0"/>
          </a:fillRef>
          <a:effectRef idx="2">
            <a:schemeClr val="bg1">
              <a:lumMod val="95000"/>
              <a:hueOff val="0"/>
              <a:satOff val="0"/>
              <a:lumOff val="0"/>
              <a:alphaOff val="0"/>
            </a:schemeClr>
          </a:effectRef>
          <a:fontRef idx="minor">
            <a:schemeClr val="dk1">
              <a:hueOff val="0"/>
              <a:satOff val="0"/>
              <a:lumOff val="0"/>
              <a:alphaOff val="0"/>
            </a:schemeClr>
          </a:fontRef>
        </p:style>
        <p:txBody>
          <a:bodyPr/>
          <a:lstStyle/>
          <a:p>
            <a:r>
              <a:rPr lang="en-US" dirty="0">
                <a:solidFill>
                  <a:schemeClr val="bg1"/>
                </a:solidFill>
                <a:effectLst>
                  <a:outerShdw blurRad="38100" dist="38100" dir="2700000" algn="tl">
                    <a:srgbClr val="000000">
                      <a:alpha val="43137"/>
                    </a:srgbClr>
                  </a:outerShdw>
                </a:effectLst>
              </a:rPr>
              <a:t>8.  Relative Strength</a:t>
            </a:r>
          </a:p>
        </p:txBody>
      </p:sp>
      <p:sp>
        <p:nvSpPr>
          <p:cNvPr id="23" name="Rectangle 22">
            <a:extLst>
              <a:ext uri="{FF2B5EF4-FFF2-40B4-BE49-F238E27FC236}">
                <a16:creationId xmlns:a16="http://schemas.microsoft.com/office/drawing/2014/main" id="{BFD078E5-4A95-4503-BAAD-56EF0DC0E6AF}"/>
              </a:ext>
            </a:extLst>
          </p:cNvPr>
          <p:cNvSpPr/>
          <p:nvPr/>
        </p:nvSpPr>
        <p:spPr>
          <a:xfrm>
            <a:off x="5614622" y="3430915"/>
            <a:ext cx="5636829" cy="584524"/>
          </a:xfrm>
          <a:prstGeom prst="rect">
            <a:avLst/>
          </a:prstGeom>
          <a:solidFill>
            <a:schemeClr val="tx1">
              <a:alpha val="70000"/>
            </a:schemeClr>
          </a:solidFill>
        </p:spPr>
        <p:style>
          <a:lnRef idx="0">
            <a:schemeClr val="dk1">
              <a:hueOff val="0"/>
              <a:satOff val="0"/>
              <a:lumOff val="0"/>
              <a:alphaOff val="0"/>
            </a:schemeClr>
          </a:lnRef>
          <a:fillRef idx="1">
            <a:scrgbClr r="0" g="0" b="0"/>
          </a:fillRef>
          <a:effectRef idx="2">
            <a:schemeClr val="bg1">
              <a:lumMod val="95000"/>
              <a:hueOff val="0"/>
              <a:satOff val="0"/>
              <a:lumOff val="0"/>
              <a:alphaOff val="0"/>
            </a:schemeClr>
          </a:effectRef>
          <a:fontRef idx="minor">
            <a:schemeClr val="dk1">
              <a:hueOff val="0"/>
              <a:satOff val="0"/>
              <a:lumOff val="0"/>
              <a:alphaOff val="0"/>
            </a:schemeClr>
          </a:fontRef>
        </p:style>
        <p:txBody>
          <a:bodyPr/>
          <a:lstStyle/>
          <a:p>
            <a:r>
              <a:rPr lang="en-US" dirty="0">
                <a:solidFill>
                  <a:schemeClr val="bg1"/>
                </a:solidFill>
                <a:effectLst>
                  <a:outerShdw blurRad="38100" dist="38100" dir="2700000" algn="tl">
                    <a:srgbClr val="000000">
                      <a:alpha val="43137"/>
                    </a:srgbClr>
                  </a:outerShdw>
                </a:effectLst>
              </a:rPr>
              <a:t>6.  Variance of Adjust Close</a:t>
            </a:r>
          </a:p>
        </p:txBody>
      </p:sp>
      <p:sp>
        <p:nvSpPr>
          <p:cNvPr id="24" name="Rectangle 23">
            <a:extLst>
              <a:ext uri="{FF2B5EF4-FFF2-40B4-BE49-F238E27FC236}">
                <a16:creationId xmlns:a16="http://schemas.microsoft.com/office/drawing/2014/main" id="{0CC2BB9C-B2FA-46E4-9CD6-F7214AA8C07A}"/>
              </a:ext>
            </a:extLst>
          </p:cNvPr>
          <p:cNvSpPr/>
          <p:nvPr/>
        </p:nvSpPr>
        <p:spPr>
          <a:xfrm>
            <a:off x="5614622" y="4101687"/>
            <a:ext cx="5636829" cy="584524"/>
          </a:xfrm>
          <a:prstGeom prst="rect">
            <a:avLst/>
          </a:prstGeom>
          <a:solidFill>
            <a:schemeClr val="tx1">
              <a:alpha val="70000"/>
            </a:schemeClr>
          </a:solidFill>
        </p:spPr>
        <p:style>
          <a:lnRef idx="0">
            <a:schemeClr val="dk1">
              <a:hueOff val="0"/>
              <a:satOff val="0"/>
              <a:lumOff val="0"/>
              <a:alphaOff val="0"/>
            </a:schemeClr>
          </a:lnRef>
          <a:fillRef idx="1">
            <a:scrgbClr r="0" g="0" b="0"/>
          </a:fillRef>
          <a:effectRef idx="2">
            <a:schemeClr val="bg1">
              <a:lumMod val="95000"/>
              <a:hueOff val="0"/>
              <a:satOff val="0"/>
              <a:lumOff val="0"/>
              <a:alphaOff val="0"/>
            </a:schemeClr>
          </a:effectRef>
          <a:fontRef idx="minor">
            <a:schemeClr val="dk1">
              <a:hueOff val="0"/>
              <a:satOff val="0"/>
              <a:lumOff val="0"/>
              <a:alphaOff val="0"/>
            </a:schemeClr>
          </a:fontRef>
        </p:style>
        <p:txBody>
          <a:bodyPr/>
          <a:lstStyle/>
          <a:p>
            <a:r>
              <a:rPr lang="en-US" dirty="0">
                <a:solidFill>
                  <a:schemeClr val="bg1"/>
                </a:solidFill>
                <a:effectLst>
                  <a:outerShdw blurRad="38100" dist="38100" dir="2700000" algn="tl">
                    <a:srgbClr val="000000">
                      <a:alpha val="43137"/>
                    </a:srgbClr>
                  </a:outerShdw>
                </a:effectLst>
              </a:rPr>
              <a:t>7.  Standard Deviation of Adjust Close</a:t>
            </a:r>
          </a:p>
        </p:txBody>
      </p:sp>
      <p:sp>
        <p:nvSpPr>
          <p:cNvPr id="25" name="Rectangle 24">
            <a:extLst>
              <a:ext uri="{FF2B5EF4-FFF2-40B4-BE49-F238E27FC236}">
                <a16:creationId xmlns:a16="http://schemas.microsoft.com/office/drawing/2014/main" id="{199901C3-8B48-4487-8191-DC6309A9498F}"/>
              </a:ext>
            </a:extLst>
          </p:cNvPr>
          <p:cNvSpPr/>
          <p:nvPr/>
        </p:nvSpPr>
        <p:spPr>
          <a:xfrm>
            <a:off x="5603027" y="2751970"/>
            <a:ext cx="5636829" cy="584524"/>
          </a:xfrm>
          <a:prstGeom prst="rect">
            <a:avLst/>
          </a:prstGeom>
          <a:solidFill>
            <a:schemeClr val="tx1">
              <a:alpha val="70000"/>
            </a:schemeClr>
          </a:solidFill>
        </p:spPr>
        <p:style>
          <a:lnRef idx="0">
            <a:schemeClr val="dk1">
              <a:hueOff val="0"/>
              <a:satOff val="0"/>
              <a:lumOff val="0"/>
              <a:alphaOff val="0"/>
            </a:schemeClr>
          </a:lnRef>
          <a:fillRef idx="1">
            <a:scrgbClr r="0" g="0" b="0"/>
          </a:fillRef>
          <a:effectRef idx="2">
            <a:schemeClr val="bg1">
              <a:lumMod val="95000"/>
              <a:hueOff val="0"/>
              <a:satOff val="0"/>
              <a:lumOff val="0"/>
              <a:alphaOff val="0"/>
            </a:schemeClr>
          </a:effectRef>
          <a:fontRef idx="minor">
            <a:schemeClr val="dk1">
              <a:hueOff val="0"/>
              <a:satOff val="0"/>
              <a:lumOff val="0"/>
              <a:alphaOff val="0"/>
            </a:schemeClr>
          </a:fontRef>
        </p:style>
        <p:txBody>
          <a:bodyPr/>
          <a:lstStyle/>
          <a:p>
            <a:r>
              <a:rPr lang="en-US" dirty="0">
                <a:solidFill>
                  <a:schemeClr val="bg1"/>
                </a:solidFill>
                <a:effectLst>
                  <a:outerShdw blurRad="38100" dist="38100" dir="2700000" algn="tl">
                    <a:srgbClr val="000000">
                      <a:alpha val="43137"/>
                    </a:srgbClr>
                  </a:outerShdw>
                </a:effectLst>
              </a:rPr>
              <a:t>5.  Moving Average</a:t>
            </a:r>
          </a:p>
        </p:txBody>
      </p:sp>
      <p:sp>
        <p:nvSpPr>
          <p:cNvPr id="26" name="Rectangle 25">
            <a:extLst>
              <a:ext uri="{FF2B5EF4-FFF2-40B4-BE49-F238E27FC236}">
                <a16:creationId xmlns:a16="http://schemas.microsoft.com/office/drawing/2014/main" id="{DF8B2665-E00E-4767-ABFB-9FAE36F627BF}"/>
              </a:ext>
            </a:extLst>
          </p:cNvPr>
          <p:cNvSpPr/>
          <p:nvPr/>
        </p:nvSpPr>
        <p:spPr>
          <a:xfrm>
            <a:off x="5603029" y="1418390"/>
            <a:ext cx="5636829" cy="584524"/>
          </a:xfrm>
          <a:prstGeom prst="rect">
            <a:avLst/>
          </a:prstGeom>
          <a:solidFill>
            <a:schemeClr val="tx1">
              <a:alpha val="70000"/>
            </a:schemeClr>
          </a:solidFill>
        </p:spPr>
        <p:style>
          <a:lnRef idx="0">
            <a:schemeClr val="dk1">
              <a:hueOff val="0"/>
              <a:satOff val="0"/>
              <a:lumOff val="0"/>
              <a:alphaOff val="0"/>
            </a:schemeClr>
          </a:lnRef>
          <a:fillRef idx="1">
            <a:scrgbClr r="0" g="0" b="0"/>
          </a:fillRef>
          <a:effectRef idx="2">
            <a:schemeClr val="bg1">
              <a:lumMod val="95000"/>
              <a:hueOff val="0"/>
              <a:satOff val="0"/>
              <a:lumOff val="0"/>
              <a:alphaOff val="0"/>
            </a:schemeClr>
          </a:effectRef>
          <a:fontRef idx="minor">
            <a:schemeClr val="dk1">
              <a:hueOff val="0"/>
              <a:satOff val="0"/>
              <a:lumOff val="0"/>
              <a:alphaOff val="0"/>
            </a:schemeClr>
          </a:fontRef>
        </p:style>
        <p:txBody>
          <a:bodyPr/>
          <a:lstStyle/>
          <a:p>
            <a:r>
              <a:rPr lang="en-US" dirty="0">
                <a:solidFill>
                  <a:schemeClr val="bg1"/>
                </a:solidFill>
                <a:effectLst>
                  <a:outerShdw blurRad="38100" dist="38100" dir="2700000" algn="tl">
                    <a:srgbClr val="000000">
                      <a:alpha val="43137"/>
                    </a:srgbClr>
                  </a:outerShdw>
                </a:effectLst>
              </a:rPr>
              <a:t>3.  Loss Per Day</a:t>
            </a:r>
          </a:p>
        </p:txBody>
      </p:sp>
      <p:sp>
        <p:nvSpPr>
          <p:cNvPr id="27" name="Rectangle 26">
            <a:extLst>
              <a:ext uri="{FF2B5EF4-FFF2-40B4-BE49-F238E27FC236}">
                <a16:creationId xmlns:a16="http://schemas.microsoft.com/office/drawing/2014/main" id="{58582C00-67B9-4B29-BE26-A21B89D5F924}"/>
              </a:ext>
            </a:extLst>
          </p:cNvPr>
          <p:cNvSpPr/>
          <p:nvPr/>
        </p:nvSpPr>
        <p:spPr>
          <a:xfrm>
            <a:off x="5603029" y="750742"/>
            <a:ext cx="5636829" cy="584524"/>
          </a:xfrm>
          <a:prstGeom prst="rect">
            <a:avLst/>
          </a:prstGeom>
          <a:solidFill>
            <a:schemeClr val="tx1">
              <a:alpha val="70000"/>
            </a:schemeClr>
          </a:solidFill>
        </p:spPr>
        <p:style>
          <a:lnRef idx="0">
            <a:schemeClr val="dk1">
              <a:hueOff val="0"/>
              <a:satOff val="0"/>
              <a:lumOff val="0"/>
              <a:alphaOff val="0"/>
            </a:schemeClr>
          </a:lnRef>
          <a:fillRef idx="1">
            <a:scrgbClr r="0" g="0" b="0"/>
          </a:fillRef>
          <a:effectRef idx="2">
            <a:schemeClr val="bg1">
              <a:lumMod val="95000"/>
              <a:hueOff val="0"/>
              <a:satOff val="0"/>
              <a:lumOff val="0"/>
              <a:alphaOff val="0"/>
            </a:schemeClr>
          </a:effectRef>
          <a:fontRef idx="minor">
            <a:schemeClr val="dk1">
              <a:hueOff val="0"/>
              <a:satOff val="0"/>
              <a:lumOff val="0"/>
              <a:alphaOff val="0"/>
            </a:schemeClr>
          </a:fontRef>
        </p:style>
        <p:txBody>
          <a:bodyPr/>
          <a:lstStyle/>
          <a:p>
            <a:r>
              <a:rPr lang="en-US" dirty="0">
                <a:solidFill>
                  <a:schemeClr val="bg1"/>
                </a:solidFill>
                <a:effectLst>
                  <a:outerShdw blurRad="38100" dist="38100" dir="2700000" algn="tl">
                    <a:srgbClr val="000000">
                      <a:alpha val="43137"/>
                    </a:srgbClr>
                  </a:outerShdw>
                </a:effectLst>
              </a:rPr>
              <a:t>2.  Gain Per Day</a:t>
            </a:r>
          </a:p>
        </p:txBody>
      </p:sp>
    </p:spTree>
    <p:extLst>
      <p:ext uri="{BB962C8B-B14F-4D97-AF65-F5344CB8AC3E}">
        <p14:creationId xmlns:p14="http://schemas.microsoft.com/office/powerpoint/2010/main" val="3834648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l="-4000" r="-4000"/>
          </a:stretch>
        </a:blipFill>
        <a:effectLst/>
      </p:bgPr>
    </p:bg>
    <p:spTree>
      <p:nvGrpSpPr>
        <p:cNvPr id="1" name=""/>
        <p:cNvGrpSpPr/>
        <p:nvPr/>
      </p:nvGrpSpPr>
      <p:grpSpPr>
        <a:xfrm>
          <a:off x="0" y="0"/>
          <a:ext cx="0" cy="0"/>
          <a:chOff x="0" y="0"/>
          <a:chExt cx="0" cy="0"/>
        </a:xfrm>
      </p:grpSpPr>
      <p:sp>
        <p:nvSpPr>
          <p:cNvPr id="6" name="Parallelogram 5">
            <a:extLst>
              <a:ext uri="{FF2B5EF4-FFF2-40B4-BE49-F238E27FC236}">
                <a16:creationId xmlns:a16="http://schemas.microsoft.com/office/drawing/2014/main" id="{536ADC47-1FF0-481F-8E30-67A1AFD59B62}"/>
              </a:ext>
            </a:extLst>
          </p:cNvPr>
          <p:cNvSpPr/>
          <p:nvPr/>
        </p:nvSpPr>
        <p:spPr>
          <a:xfrm>
            <a:off x="5218385" y="0"/>
            <a:ext cx="6973615" cy="6858000"/>
          </a:xfrm>
          <a:prstGeom prst="parallelogram">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3C55C06-5C53-4E0B-867A-5C875E822E7B}"/>
              </a:ext>
            </a:extLst>
          </p:cNvPr>
          <p:cNvSpPr>
            <a:spLocks noGrp="1"/>
          </p:cNvSpPr>
          <p:nvPr>
            <p:ph idx="1"/>
          </p:nvPr>
        </p:nvSpPr>
        <p:spPr>
          <a:xfrm>
            <a:off x="6974244" y="2241420"/>
            <a:ext cx="4486656" cy="3504081"/>
          </a:xfrm>
        </p:spPr>
        <p:txBody>
          <a:bodyPr>
            <a:normAutofit/>
          </a:bodyPr>
          <a:lstStyle/>
          <a:p>
            <a:r>
              <a:rPr lang="en-US" sz="2000" dirty="0">
                <a:solidFill>
                  <a:schemeClr val="bg1"/>
                </a:solidFill>
              </a:rPr>
              <a:t>PYTHON</a:t>
            </a:r>
          </a:p>
          <a:p>
            <a:r>
              <a:rPr lang="en-US" sz="2000" dirty="0">
                <a:solidFill>
                  <a:schemeClr val="bg1"/>
                </a:solidFill>
              </a:rPr>
              <a:t>HADOOP FRAMEWORK</a:t>
            </a:r>
          </a:p>
          <a:p>
            <a:pPr lvl="2"/>
            <a:r>
              <a:rPr lang="en-US" sz="2000" dirty="0">
                <a:solidFill>
                  <a:schemeClr val="bg1"/>
                </a:solidFill>
              </a:rPr>
              <a:t>PIG</a:t>
            </a:r>
          </a:p>
          <a:p>
            <a:pPr lvl="2"/>
            <a:r>
              <a:rPr lang="en-US" sz="2000" dirty="0">
                <a:solidFill>
                  <a:schemeClr val="bg1"/>
                </a:solidFill>
              </a:rPr>
              <a:t>HIVE</a:t>
            </a:r>
          </a:p>
          <a:p>
            <a:r>
              <a:rPr lang="en-US" sz="2000" dirty="0">
                <a:solidFill>
                  <a:schemeClr val="bg1"/>
                </a:solidFill>
              </a:rPr>
              <a:t>TABLEAU</a:t>
            </a:r>
          </a:p>
          <a:p>
            <a:r>
              <a:rPr lang="en-US" sz="2000" dirty="0">
                <a:solidFill>
                  <a:schemeClr val="bg1"/>
                </a:solidFill>
              </a:rPr>
              <a:t>SHELL PROGRAMMING</a:t>
            </a:r>
          </a:p>
        </p:txBody>
      </p:sp>
      <p:sp>
        <p:nvSpPr>
          <p:cNvPr id="4" name="Title 1">
            <a:extLst>
              <a:ext uri="{FF2B5EF4-FFF2-40B4-BE49-F238E27FC236}">
                <a16:creationId xmlns:a16="http://schemas.microsoft.com/office/drawing/2014/main" id="{040720C3-9DF7-4360-BA66-70DFE7E8D543}"/>
              </a:ext>
            </a:extLst>
          </p:cNvPr>
          <p:cNvSpPr txBox="1">
            <a:spLocks/>
          </p:cNvSpPr>
          <p:nvPr/>
        </p:nvSpPr>
        <p:spPr bwMode="blackWhite">
          <a:xfrm>
            <a:off x="6974244" y="502420"/>
            <a:ext cx="4486656" cy="1231106"/>
          </a:xfrm>
          <a:prstGeom prst="rect">
            <a:avLst/>
          </a:prstGeom>
          <a:noFill/>
          <a:ln w="38100" cap="sq">
            <a:solidFill>
              <a:srgbClr val="FFFFFF"/>
            </a:solidFill>
            <a:miter lim="800000"/>
          </a:ln>
          <a:effectLst>
            <a:glow rad="152400">
              <a:srgbClr val="FFFFFF">
                <a:alpha val="13000"/>
              </a:srgbClr>
            </a:glow>
          </a:effectLst>
        </p:spPr>
        <p:txBody>
          <a:bodyPr vert="horz" lIns="274320" tIns="182880" rIns="274320" bIns="182880" rtlCol="0" anchor="ctr" anchorCtr="1">
            <a:normAutofit/>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3000" dirty="0">
                <a:solidFill>
                  <a:srgbClr val="FFFFFF"/>
                </a:solidFill>
                <a:latin typeface="Gill Sans MT" panose="020B0502020104020203"/>
              </a:rPr>
              <a:t>TECHNOLOGIES USED</a:t>
            </a:r>
            <a:endParaRPr kumimoji="0" lang="en-US" sz="3000" b="0" i="0" u="none" strike="noStrike" kern="1200" cap="all" spc="200" normalizeH="0" baseline="0" noProof="0" dirty="0">
              <a:ln>
                <a:noFill/>
              </a:ln>
              <a:solidFill>
                <a:srgbClr val="FFFFFF"/>
              </a:solidFill>
              <a:effectLst/>
              <a:uLnTx/>
              <a:uFillTx/>
              <a:latin typeface="Gill Sans MT" panose="020B0502020104020203"/>
              <a:ea typeface="+mj-ea"/>
              <a:cs typeface="+mj-cs"/>
            </a:endParaRPr>
          </a:p>
        </p:txBody>
      </p:sp>
      <p:pic>
        <p:nvPicPr>
          <p:cNvPr id="5" name="Picture 4">
            <a:extLst>
              <a:ext uri="{FF2B5EF4-FFF2-40B4-BE49-F238E27FC236}">
                <a16:creationId xmlns:a16="http://schemas.microsoft.com/office/drawing/2014/main" id="{46A87784-EC7B-4A21-AC07-2FAD65BBACB6}"/>
              </a:ext>
            </a:extLst>
          </p:cNvPr>
          <p:cNvPicPr>
            <a:picLocks noChangeAspect="1"/>
          </p:cNvPicPr>
          <p:nvPr/>
        </p:nvPicPr>
        <p:blipFill>
          <a:blip r:embed="rId4"/>
          <a:stretch>
            <a:fillRect/>
          </a:stretch>
        </p:blipFill>
        <p:spPr>
          <a:xfrm>
            <a:off x="5285624" y="5099797"/>
            <a:ext cx="1344833" cy="1603970"/>
          </a:xfrm>
          <a:prstGeom prst="rect">
            <a:avLst/>
          </a:prstGeom>
        </p:spPr>
      </p:pic>
      <p:pic>
        <p:nvPicPr>
          <p:cNvPr id="9" name="Picture 8">
            <a:extLst>
              <a:ext uri="{FF2B5EF4-FFF2-40B4-BE49-F238E27FC236}">
                <a16:creationId xmlns:a16="http://schemas.microsoft.com/office/drawing/2014/main" id="{70FA1465-0424-4FF6-8257-DCBF35050EDA}"/>
              </a:ext>
            </a:extLst>
          </p:cNvPr>
          <p:cNvPicPr>
            <a:picLocks noChangeAspect="1"/>
          </p:cNvPicPr>
          <p:nvPr/>
        </p:nvPicPr>
        <p:blipFill>
          <a:blip r:embed="rId5"/>
          <a:stretch>
            <a:fillRect/>
          </a:stretch>
        </p:blipFill>
        <p:spPr>
          <a:xfrm>
            <a:off x="183919" y="5361731"/>
            <a:ext cx="1790255" cy="1342036"/>
          </a:xfrm>
          <a:prstGeom prst="rect">
            <a:avLst/>
          </a:prstGeom>
        </p:spPr>
      </p:pic>
      <p:pic>
        <p:nvPicPr>
          <p:cNvPr id="11" name="Picture 10">
            <a:extLst>
              <a:ext uri="{FF2B5EF4-FFF2-40B4-BE49-F238E27FC236}">
                <a16:creationId xmlns:a16="http://schemas.microsoft.com/office/drawing/2014/main" id="{E17BDB96-4591-44E9-BA12-3F9996D4CF70}"/>
              </a:ext>
            </a:extLst>
          </p:cNvPr>
          <p:cNvPicPr>
            <a:picLocks noChangeAspect="1"/>
          </p:cNvPicPr>
          <p:nvPr/>
        </p:nvPicPr>
        <p:blipFill>
          <a:blip r:embed="rId6"/>
          <a:stretch>
            <a:fillRect/>
          </a:stretch>
        </p:blipFill>
        <p:spPr>
          <a:xfrm>
            <a:off x="3273970" y="5361731"/>
            <a:ext cx="2684071" cy="1342036"/>
          </a:xfrm>
          <a:prstGeom prst="rect">
            <a:avLst/>
          </a:prstGeom>
        </p:spPr>
      </p:pic>
      <p:pic>
        <p:nvPicPr>
          <p:cNvPr id="13" name="Picture 12">
            <a:extLst>
              <a:ext uri="{FF2B5EF4-FFF2-40B4-BE49-F238E27FC236}">
                <a16:creationId xmlns:a16="http://schemas.microsoft.com/office/drawing/2014/main" id="{7908AE69-DE17-4220-9434-2E0C153BED6F}"/>
              </a:ext>
            </a:extLst>
          </p:cNvPr>
          <p:cNvPicPr>
            <a:picLocks noChangeAspect="1"/>
          </p:cNvPicPr>
          <p:nvPr/>
        </p:nvPicPr>
        <p:blipFill>
          <a:blip r:embed="rId7"/>
          <a:stretch>
            <a:fillRect/>
          </a:stretch>
        </p:blipFill>
        <p:spPr>
          <a:xfrm>
            <a:off x="2045906" y="5050991"/>
            <a:ext cx="1790255" cy="1611230"/>
          </a:xfrm>
          <a:prstGeom prst="rect">
            <a:avLst/>
          </a:prstGeom>
        </p:spPr>
      </p:pic>
      <p:pic>
        <p:nvPicPr>
          <p:cNvPr id="15" name="Picture 14">
            <a:extLst>
              <a:ext uri="{FF2B5EF4-FFF2-40B4-BE49-F238E27FC236}">
                <a16:creationId xmlns:a16="http://schemas.microsoft.com/office/drawing/2014/main" id="{F1FA8421-439F-4B2F-92E5-0DAD396D51DF}"/>
              </a:ext>
            </a:extLst>
          </p:cNvPr>
          <p:cNvPicPr>
            <a:picLocks noChangeAspect="1"/>
          </p:cNvPicPr>
          <p:nvPr/>
        </p:nvPicPr>
        <p:blipFill>
          <a:blip r:embed="rId8"/>
          <a:stretch>
            <a:fillRect/>
          </a:stretch>
        </p:blipFill>
        <p:spPr>
          <a:xfrm>
            <a:off x="6442281" y="5000780"/>
            <a:ext cx="3432387" cy="1802003"/>
          </a:xfrm>
          <a:prstGeom prst="rect">
            <a:avLst/>
          </a:prstGeom>
        </p:spPr>
      </p:pic>
      <p:pic>
        <p:nvPicPr>
          <p:cNvPr id="17" name="Picture 16">
            <a:extLst>
              <a:ext uri="{FF2B5EF4-FFF2-40B4-BE49-F238E27FC236}">
                <a16:creationId xmlns:a16="http://schemas.microsoft.com/office/drawing/2014/main" id="{82A19474-CD26-4A9D-AAB4-C34EF73C16B9}"/>
              </a:ext>
            </a:extLst>
          </p:cNvPr>
          <p:cNvPicPr>
            <a:picLocks noChangeAspect="1"/>
          </p:cNvPicPr>
          <p:nvPr/>
        </p:nvPicPr>
        <p:blipFill>
          <a:blip r:embed="rId9"/>
          <a:stretch>
            <a:fillRect/>
          </a:stretch>
        </p:blipFill>
        <p:spPr>
          <a:xfrm>
            <a:off x="10212193" y="5252276"/>
            <a:ext cx="1819624" cy="1299010"/>
          </a:xfrm>
          <a:prstGeom prst="rect">
            <a:avLst/>
          </a:prstGeom>
        </p:spPr>
      </p:pic>
    </p:spTree>
    <p:extLst>
      <p:ext uri="{BB962C8B-B14F-4D97-AF65-F5344CB8AC3E}">
        <p14:creationId xmlns:p14="http://schemas.microsoft.com/office/powerpoint/2010/main" val="3967176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TM66925244_Financial Parcel Design_SL_V1.potx" id="{C1A44E9F-7B48-4BF6-B9FA-03C40C8CCF3E}" vid="{D3B7E08E-37E7-4CC0-9486-696D3357B8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FCB528-992D-4AA0-82C6-9D6AF2EED6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9E38AEF-4E2D-4D00-9707-4356DDB77317}">
  <ds:schemaRefs>
    <ds:schemaRef ds:uri="http://purl.org/dc/dcmitype/"/>
    <ds:schemaRef ds:uri="http://purl.org/dc/elements/1.1/"/>
    <ds:schemaRef ds:uri="http://schemas.microsoft.com/office/2006/metadata/properties"/>
    <ds:schemaRef ds:uri="http://schemas.openxmlformats.org/package/2006/metadata/core-properties"/>
    <ds:schemaRef ds:uri="16c05727-aa75-4e4a-9b5f-8a80a1165891"/>
    <ds:schemaRef ds:uri="http://schemas.microsoft.com/office/infopath/2007/PartnerControls"/>
    <ds:schemaRef ds:uri="http://purl.org/dc/terms/"/>
    <ds:schemaRef ds:uri="http://schemas.microsoft.com/office/2006/documentManagement/types"/>
    <ds:schemaRef ds:uri="71af3243-3dd4-4a8d-8c0d-dd76da1f02a5"/>
    <ds:schemaRef ds:uri="http://www.w3.org/XML/1998/namespace"/>
  </ds:schemaRefs>
</ds:datastoreItem>
</file>

<file path=customXml/itemProps3.xml><?xml version="1.0" encoding="utf-8"?>
<ds:datastoreItem xmlns:ds="http://schemas.openxmlformats.org/officeDocument/2006/customXml" ds:itemID="{E7235C91-959C-45D9-B60A-005B894ACEE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Financial Parcel design</Template>
  <TotalTime>0</TotalTime>
  <Words>1347</Words>
  <Application>Microsoft Office PowerPoint</Application>
  <PresentationFormat>Widescreen</PresentationFormat>
  <Paragraphs>183</Paragraphs>
  <Slides>49</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Arial</vt:lpstr>
      <vt:lpstr>Calibri</vt:lpstr>
      <vt:lpstr>Gill Sans MT</vt:lpstr>
      <vt:lpstr>Parcel</vt:lpstr>
      <vt:lpstr>Stock Market Data Analysis</vt:lpstr>
      <vt:lpstr>About trading in stock market</vt:lpstr>
      <vt:lpstr>GAFA stock prices data Set</vt:lpstr>
      <vt:lpstr>understanding the data set</vt:lpstr>
      <vt:lpstr>PowerPoint Presentation</vt:lpstr>
      <vt:lpstr>Project proposal</vt:lpstr>
      <vt:lpstr>PowerPoint Presentation</vt:lpstr>
      <vt:lpstr>Objectives</vt:lpstr>
      <vt:lpstr>PowerPoint Presentation</vt:lpstr>
      <vt:lpstr>PowerPoint Presentation</vt:lpstr>
      <vt:lpstr>PowerPoint Presentation</vt:lpstr>
      <vt:lpstr>PowerPoint Presentation</vt:lpstr>
      <vt:lpstr>Using shell programming to automate pig, hive queries</vt:lpstr>
      <vt:lpstr>PowerPoint Presentation</vt:lpstr>
      <vt:lpstr>PowerPoint Presentation</vt:lpstr>
      <vt:lpstr>PowerPoint Presentation</vt:lpstr>
      <vt:lpstr>PowerPoint Presentation</vt:lpstr>
      <vt:lpstr>PowerPoint Presentation</vt:lpstr>
      <vt:lpstr>About Candlesticks</vt:lpstr>
      <vt:lpstr>PowerPoint Presentation</vt:lpstr>
      <vt:lpstr>PowerPoint Presentation</vt:lpstr>
      <vt:lpstr>Bollinger bands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Need to know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2019-07-08T09:22:54Z</dcterms:created>
  <dcterms:modified xsi:type="dcterms:W3CDTF">2019-07-11T16:10:35Z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